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2"/>
  </p:notesMasterIdLst>
  <p:sldIdLst>
    <p:sldId id="256" r:id="rId2"/>
    <p:sldId id="401" r:id="rId3"/>
    <p:sldId id="258" r:id="rId4"/>
    <p:sldId id="375" r:id="rId5"/>
    <p:sldId id="280" r:id="rId6"/>
    <p:sldId id="331" r:id="rId7"/>
    <p:sldId id="387" r:id="rId8"/>
    <p:sldId id="309" r:id="rId9"/>
    <p:sldId id="263" r:id="rId10"/>
    <p:sldId id="301" r:id="rId11"/>
    <p:sldId id="302" r:id="rId12"/>
    <p:sldId id="372" r:id="rId13"/>
    <p:sldId id="305" r:id="rId14"/>
    <p:sldId id="307" r:id="rId15"/>
    <p:sldId id="308" r:id="rId16"/>
    <p:sldId id="336" r:id="rId17"/>
    <p:sldId id="337" r:id="rId18"/>
    <p:sldId id="338" r:id="rId19"/>
    <p:sldId id="339" r:id="rId20"/>
    <p:sldId id="342" r:id="rId21"/>
    <p:sldId id="295" r:id="rId22"/>
    <p:sldId id="282" r:id="rId23"/>
    <p:sldId id="438" r:id="rId24"/>
    <p:sldId id="366" r:id="rId25"/>
    <p:sldId id="359" r:id="rId26"/>
    <p:sldId id="268" r:id="rId27"/>
    <p:sldId id="439" r:id="rId28"/>
    <p:sldId id="419" r:id="rId29"/>
    <p:sldId id="420" r:id="rId30"/>
    <p:sldId id="269" r:id="rId31"/>
    <p:sldId id="290" r:id="rId32"/>
    <p:sldId id="367" r:id="rId33"/>
    <p:sldId id="360" r:id="rId34"/>
    <p:sldId id="361" r:id="rId35"/>
    <p:sldId id="362" r:id="rId36"/>
    <p:sldId id="383" r:id="rId37"/>
    <p:sldId id="271" r:id="rId38"/>
    <p:sldId id="326" r:id="rId39"/>
    <p:sldId id="422" r:id="rId40"/>
    <p:sldId id="423" r:id="rId41"/>
    <p:sldId id="421" r:id="rId42"/>
    <p:sldId id="272" r:id="rId43"/>
    <p:sldId id="373" r:id="rId44"/>
    <p:sldId id="368" r:id="rId45"/>
    <p:sldId id="369" r:id="rId46"/>
    <p:sldId id="377" r:id="rId47"/>
    <p:sldId id="378" r:id="rId48"/>
    <p:sldId id="379" r:id="rId49"/>
    <p:sldId id="434" r:id="rId50"/>
    <p:sldId id="320" r:id="rId51"/>
    <p:sldId id="370" r:id="rId52"/>
    <p:sldId id="273" r:id="rId53"/>
    <p:sldId id="327" r:id="rId54"/>
    <p:sldId id="328" r:id="rId55"/>
    <p:sldId id="330" r:id="rId56"/>
    <p:sldId id="346" r:id="rId57"/>
    <p:sldId id="364" r:id="rId58"/>
    <p:sldId id="348" r:id="rId59"/>
    <p:sldId id="384" r:id="rId60"/>
    <p:sldId id="440" r:id="rId61"/>
    <p:sldId id="414" r:id="rId62"/>
    <p:sldId id="405" r:id="rId63"/>
    <p:sldId id="424" r:id="rId64"/>
    <p:sldId id="425" r:id="rId65"/>
    <p:sldId id="426" r:id="rId66"/>
    <p:sldId id="427" r:id="rId67"/>
    <p:sldId id="428" r:id="rId68"/>
    <p:sldId id="429" r:id="rId69"/>
    <p:sldId id="430" r:id="rId70"/>
    <p:sldId id="431" r:id="rId71"/>
    <p:sldId id="432" r:id="rId72"/>
    <p:sldId id="435" r:id="rId73"/>
    <p:sldId id="322" r:id="rId74"/>
    <p:sldId id="436" r:id="rId75"/>
    <p:sldId id="437" r:id="rId76"/>
    <p:sldId id="321" r:id="rId77"/>
    <p:sldId id="385" r:id="rId78"/>
    <p:sldId id="291" r:id="rId79"/>
    <p:sldId id="374" r:id="rId80"/>
    <p:sldId id="415" r:id="rId81"/>
  </p:sldIdLst>
  <p:sldSz cx="12192000" cy="6858000"/>
  <p:notesSz cx="6858000" cy="15430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  <a:srgbClr val="3075BA"/>
    <a:srgbClr val="33CC33"/>
    <a:srgbClr val="E8F9E8"/>
    <a:srgbClr val="3561B4"/>
    <a:srgbClr val="FF5050"/>
    <a:srgbClr val="FBE5D6"/>
    <a:srgbClr val="2E6FB0"/>
    <a:srgbClr val="DEEBF7"/>
    <a:srgbClr val="C7F0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83420" autoAdjust="0"/>
  </p:normalViewPr>
  <p:slideViewPr>
    <p:cSldViewPr snapToGrid="0">
      <p:cViewPr varScale="1">
        <p:scale>
          <a:sx n="57" d="100"/>
          <a:sy n="57" d="100"/>
        </p:scale>
        <p:origin x="980" y="48"/>
      </p:cViewPr>
      <p:guideLst>
        <p:guide orient="horz" pos="4320"/>
        <p:guide pos="384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gif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AC9F4-C18A-4AAE-A4C5-5EC03AC0D571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B0859-3CF9-4522-8BD4-7CFA1BC876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467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raveness.me/consensus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att33.com/2018/07/08/distribute-system-consistency-protocol/" TargetMode="Externa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n/article/2018/03/Baidu-open-source-Raft-algorithm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brpc/braft/blob/master/docs/cn/zab_protocol.md" TargetMode="Externa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my.oschina.net/chener/blog/1504093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blog.csdn.net/qq_28674045/article/details/51392523" TargetMode="Externa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364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866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5759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4412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632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0552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除了同步问题，多副本的机制会有什么其他问题呢？</a:t>
            </a:r>
            <a:endParaRPr lang="en-US" altLang="zh-CN" dirty="0"/>
          </a:p>
          <a:p>
            <a:r>
              <a:rPr lang="zh-CN" altLang="en-US" dirty="0"/>
              <a:t>节点失效：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从节点失效：追赶式恢复。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主节点失效：节点切换：确认主节点失效，选举新的主节点。</a:t>
            </a:r>
            <a:endParaRPr lang="en-US" altLang="zh-CN" dirty="0"/>
          </a:p>
          <a:p>
            <a:r>
              <a:rPr lang="zh-CN" altLang="en-US" dirty="0"/>
              <a:t>其中，确认主节点失效：检测失效超时时间：不好控制。</a:t>
            </a:r>
            <a:endParaRPr lang="en-US" altLang="zh-CN" dirty="0"/>
          </a:p>
          <a:p>
            <a:r>
              <a:rPr lang="zh-CN" altLang="en-US" dirty="0"/>
              <a:t>选举新的主节点：脑裂：</a:t>
            </a:r>
            <a:r>
              <a:rPr lang="zh-CN" altLang="en-US" sz="1200" dirty="0"/>
              <a:t>两个节点都认为自己是主节点。</a:t>
            </a:r>
            <a:endParaRPr lang="en-US" altLang="zh-CN" sz="1200" dirty="0"/>
          </a:p>
          <a:p>
            <a:r>
              <a:rPr lang="zh-CN" altLang="en-US" sz="1200" dirty="0">
                <a:ea typeface="等线"/>
              </a:rPr>
              <a:t>到目前为止，我们发现在</a:t>
            </a:r>
            <a:r>
              <a:rPr lang="zh-CN" altLang="en-US" dirty="0">
                <a:ea typeface="等线"/>
              </a:rPr>
              <a:t>主从复制的</a:t>
            </a:r>
            <a:r>
              <a:rPr lang="zh-CN" altLang="en-US" sz="1200" dirty="0">
                <a:ea typeface="等线"/>
              </a:rPr>
              <a:t>系统中，会有很多复杂的问题出现：</a:t>
            </a:r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68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举个例子，我们电脑的 CPU 在不同的进程之间来回切换，提高 CPU 的利用效率，但是导致了进程的不确定等待，如果一个进程正在 CPU 上执行，其他进程必须等待。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ea typeface="游ゴシック"/>
              </a:rPr>
              <a:t>和</a:t>
            </a:r>
            <a:r>
              <a:rPr lang="ja-JP" altLang="en-US" dirty="0">
                <a:latin typeface="+mn-lt"/>
                <a:ea typeface="游ゴシック"/>
                <a:cs typeface="Calibri"/>
              </a:rPr>
              <a:t> CPU 类似的是网络，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由于互联网为了充分利用资源，采用动态分配网络宽带的方式，请求会出现排队，响应超时等各种情况。</a:t>
            </a:r>
          </a:p>
          <a:p>
            <a:r>
              <a:rPr lang="zh-CN" altLang="en-US" dirty="0">
                <a:ea typeface="等线"/>
              </a:rPr>
              <a:t>请求可能已经丢失：交换机配置错误。</a:t>
            </a:r>
            <a:endParaRPr lang="ja-JP" altLang="zh-CN" dirty="0"/>
          </a:p>
          <a:p>
            <a:r>
              <a:rPr lang="zh-CN" altLang="zh-CN" dirty="0">
                <a:ea typeface="等线"/>
              </a:rPr>
              <a:t>请求可能正在队列中等待</a:t>
            </a:r>
            <a:r>
              <a:rPr lang="zh-CN" altLang="en-US" dirty="0">
                <a:ea typeface="等线"/>
              </a:rPr>
              <a:t>，</a:t>
            </a:r>
            <a:r>
              <a:rPr lang="zh-CN" altLang="zh-CN" dirty="0">
                <a:ea typeface="等线"/>
              </a:rPr>
              <a:t>无法马上发送</a:t>
            </a:r>
            <a:r>
              <a:rPr lang="zh-CN" altLang="en-US" dirty="0">
                <a:ea typeface="等线"/>
              </a:rPr>
              <a:t>：网络超出负荷，需要排队等候。</a:t>
            </a:r>
            <a:endParaRPr lang="zh-CN" altLang="zh-CN" dirty="0">
              <a:ea typeface="等线"/>
            </a:endParaRPr>
          </a:p>
          <a:p>
            <a:r>
              <a:rPr lang="zh-CN" altLang="en-US" dirty="0">
                <a:ea typeface="等线"/>
              </a:rPr>
              <a:t>远程接收节点可能已经失效：比如崩溃，关机。</a:t>
            </a:r>
            <a:endParaRPr lang="ja-JP" altLang="zh-CN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远程接收节点可能暂时无法响应：比如远程节点 Java 程序正在进行垃圾回收，或被操作系统的其他进程占用资源。</a:t>
            </a:r>
          </a:p>
          <a:p>
            <a:r>
              <a:rPr lang="zh-CN" altLang="en-US" dirty="0">
                <a:ea typeface="等线"/>
              </a:rPr>
              <a:t>远程接收节点已经完成了处理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但回复却在网络中丢失：比如之前腾讯云出现的光纤被挖导致数据丢失。</a:t>
            </a:r>
            <a:endParaRPr lang="ja-JP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057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计算机上的时钟一般通过同步 NTP 服务器尽量保持时间的正确。但是这种方式照样存在时间不同步的问题。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另外，如果在集群内单独搭建一个时间服务器，也还是会出现以上的问题。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时钟漂移：计算机中的石英钟不够准确，速度时快时慢。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如下图，如果过分依赖每个节点的时钟作为前后关系，就可能出现问题。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482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除了网络和时钟，还有一个更极端的情况：拜占庭故障。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这些节点就像警匪片中的卧底，让上司最终做出错误的决定。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航空航天领域：这种行为非常危险，飞船爆炸，杀死宇航员等情况。</a:t>
            </a:r>
          </a:p>
          <a:p>
            <a:r>
              <a:rPr lang="zh-CN" altLang="zh-CN" dirty="0">
                <a:ea typeface="等线"/>
              </a:rPr>
              <a:t>区块链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某些参与者可能会作弊</a:t>
            </a:r>
            <a:r>
              <a:rPr lang="zh-CN" altLang="en-US" dirty="0">
                <a:ea typeface="等线"/>
              </a:rPr>
              <a:t>。</a:t>
            </a:r>
          </a:p>
          <a:p>
            <a:r>
              <a:rPr lang="zh-CN" altLang="en-US" dirty="0">
                <a:ea typeface="等线"/>
              </a:rPr>
              <a:t>       POW：比特币，浪费严重。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POS - </a:t>
            </a:r>
            <a:r>
              <a:rPr lang="zh-CN" altLang="zh-CN" dirty="0">
                <a:ea typeface="等线"/>
              </a:rPr>
              <a:t>股权证明：未来币。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POW + POS - </a:t>
            </a:r>
            <a:r>
              <a:rPr lang="zh-CN" altLang="zh-CN" dirty="0">
                <a:ea typeface="等线"/>
              </a:rPr>
              <a:t>混合机制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以太坊。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0821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>
                <a:ea typeface="等线"/>
              </a:rPr>
              <a:t>到目前为止</a:t>
            </a:r>
            <a:r>
              <a:rPr lang="zh-CN" altLang="en-US" dirty="0">
                <a:ea typeface="等线"/>
              </a:rPr>
              <a:t>，</a:t>
            </a:r>
            <a:r>
              <a:rPr lang="en-US" altLang="zh-CN" dirty="0" err="1">
                <a:ea typeface="等线"/>
              </a:rPr>
              <a:t>我们发现</a:t>
            </a:r>
            <a:r>
              <a:rPr lang="en-US" altLang="zh-CN" dirty="0">
                <a:ea typeface="等线"/>
              </a:rPr>
              <a:t>：</a:t>
            </a:r>
          </a:p>
          <a:p>
            <a:r>
              <a:rPr lang="ja-JP" altLang="en-US" dirty="0">
                <a:ea typeface="游ゴシック"/>
              </a:rPr>
              <a:t>但是作为技术人员，我们应该以严谨的态度认真对待所有可能的情况</a:t>
            </a:r>
            <a:r>
              <a:rPr lang="en-US" dirty="0"/>
              <a:t>，</a:t>
            </a:r>
            <a:r>
              <a:rPr lang="ja-JP" altLang="en-US" dirty="0">
                <a:ea typeface="等线"/>
              </a:rPr>
              <a:t>就像墨菲定律所说：</a:t>
            </a:r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031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001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1500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4122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从理论的角度，通常会做一些假设，对真实系统建模。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我们在可能遇到的各种复杂环境下增加以下条件。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ea typeface="等线"/>
              </a:rPr>
              <a:t>只有在没有中央决策机制的点对点网络中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拜占庭容错才更有必要</a:t>
            </a:r>
            <a:r>
              <a:rPr lang="ja-JP" altLang="en-US" dirty="0">
                <a:ea typeface="游ゴシック"/>
              </a:rPr>
              <a:t>。现实中大部分系统都是由专门的运维人员管理。</a:t>
            </a:r>
            <a:endParaRPr 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4086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从理论的角度，通常会做一些假设，对真实系统建模。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我们在可能遇到的各种复杂环境下增加以下条件。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ea typeface="等线"/>
              </a:rPr>
              <a:t>只有在没有中央决策机制的点对点网络中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拜占庭容错才更有必要</a:t>
            </a:r>
            <a:r>
              <a:rPr lang="ja-JP" altLang="en-US" dirty="0">
                <a:ea typeface="游ゴシック"/>
              </a:rPr>
              <a:t>。现实中大部分系统都是由专门的运维人员管理。</a:t>
            </a:r>
            <a:endParaRPr 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8971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有人看过最近很火的一部电影</a:t>
            </a:r>
            <a:r>
              <a:rPr lang="en-US" altLang="zh-CN" dirty="0"/>
              <a:t>《</a:t>
            </a:r>
            <a:r>
              <a:rPr lang="zh-CN" altLang="en-US" dirty="0"/>
              <a:t>复联</a:t>
            </a:r>
            <a:r>
              <a:rPr lang="en-US" altLang="zh-CN" dirty="0"/>
              <a:t>4》</a:t>
            </a:r>
            <a:r>
              <a:rPr lang="zh-CN" altLang="en-US" dirty="0"/>
              <a:t>吗，美国队长为什么要将宝石送回到过去？</a:t>
            </a:r>
            <a:endParaRPr lang="en-US" altLang="zh-CN" dirty="0"/>
          </a:p>
          <a:p>
            <a:r>
              <a:rPr lang="zh-CN" altLang="en-US" dirty="0"/>
              <a:t>就是为了确保不会对过去有太大的影响，以免影响未来，否则就不存在现在了，或者说会产生平行宇宙。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侧面强调了一个很重要的概念：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9404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9518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可线性化只是我们期望解决的一个问题。还有其他问题，比如：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6749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可线性化只是我们期望解决的一个问题。还有其他问题，比如：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2047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都有什么相同点呢：让多个节点就某一项提议达成共识。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抽象出一个更统一的概念：共识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753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548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作为开发或运维人员，在开发或与运维数据库时，可能遇到以下复杂的情况：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4800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协商一致性和诚实性是共识的核心思想：决定一致的结果，一旦决定，就不能改变。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合法性：派出一些无意义的方案：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NULL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可终止性：容错，强调共识算法不能原地空转，必须取得实质性效果，即使某些节点出现故障，其他节点也必须最终做出决定。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/>
          </a:p>
          <a:p>
            <a:r>
              <a:rPr lang="en-US" altLang="zh-CN" dirty="0">
                <a:hlinkClick r:id="rId3"/>
              </a:rPr>
              <a:t>https://draveness.me/consensus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https://matt33.com/2018/07/08/distribute-system-consistency-protocol/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0873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3800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8965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966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249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就像婚礼一样，主持人会先问新郎新娘，是否愿意与对方结为夫妻，双方都会回答“我愿意”，此时主持人说，我宣布从现在起，你们双方正式称为夫妻。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9045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 </a:t>
            </a:r>
            <a:r>
              <a:rPr lang="en-US" altLang="zh-CN" dirty="0"/>
              <a:t>3PC </a:t>
            </a:r>
            <a:r>
              <a:rPr lang="zh-CN" altLang="en-US" dirty="0"/>
              <a:t>的检测机制不可靠，大家还是普遍在使用</a:t>
            </a:r>
            <a:r>
              <a:rPr lang="zh-CN" altLang="en-US" baseline="0" dirty="0"/>
              <a:t> </a:t>
            </a:r>
            <a:r>
              <a:rPr lang="en-US" altLang="zh-CN" baseline="0" dirty="0"/>
              <a:t>2PC</a:t>
            </a:r>
            <a:r>
              <a:rPr lang="zh-CN" altLang="en-US" baseline="0" dirty="0"/>
              <a:t>。</a:t>
            </a:r>
            <a:endParaRPr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56141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2PC </a:t>
            </a:r>
            <a:r>
              <a:rPr lang="zh-CN" altLang="en-US" dirty="0"/>
              <a:t>和 </a:t>
            </a:r>
            <a:r>
              <a:rPr lang="en-US" altLang="zh-CN" dirty="0"/>
              <a:t>3PC </a:t>
            </a:r>
            <a:r>
              <a:rPr lang="zh-CN" altLang="en-US" dirty="0"/>
              <a:t>都有一定的缺陷，那么有没有更好的共识算法呢？当然有，就是大名鼎鼎的：</a:t>
            </a:r>
            <a:r>
              <a:rPr lang="en-US" altLang="zh-CN" dirty="0"/>
              <a:t>Paxos</a:t>
            </a:r>
            <a:r>
              <a:rPr lang="zh-CN" altLang="en-US" dirty="0"/>
              <a:t>，</a:t>
            </a:r>
            <a:r>
              <a:rPr lang="en-US" altLang="zh-CN" dirty="0"/>
              <a:t>Raft</a:t>
            </a:r>
            <a:r>
              <a:rPr lang="zh-CN" altLang="en-US" dirty="0"/>
              <a:t>，</a:t>
            </a:r>
            <a:r>
              <a:rPr lang="en-US" altLang="zh-CN" dirty="0"/>
              <a:t>Zab 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Paxos</a:t>
            </a:r>
            <a:r>
              <a:rPr lang="zh-CN" altLang="en-US" dirty="0"/>
              <a:t>：</a:t>
            </a:r>
            <a:r>
              <a:rPr lang="en-US" altLang="zh-CN" dirty="0"/>
              <a:t>Google </a:t>
            </a:r>
            <a:r>
              <a:rPr lang="zh-CN" altLang="en-US" dirty="0"/>
              <a:t>的 </a:t>
            </a:r>
            <a:r>
              <a:rPr lang="en-US" altLang="zh-CN" dirty="0"/>
              <a:t>Chubby</a:t>
            </a:r>
            <a:r>
              <a:rPr lang="zh-CN" altLang="en-US" baseline="0" dirty="0"/>
              <a:t> 实现了该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Raft</a:t>
            </a:r>
            <a:r>
              <a:rPr lang="zh-CN" altLang="en-US" dirty="0"/>
              <a:t>： </a:t>
            </a:r>
            <a:r>
              <a:rPr lang="en-US" altLang="zh-CN" dirty="0"/>
              <a:t>Paxos </a:t>
            </a:r>
            <a:r>
              <a:rPr lang="zh-CN" altLang="en-US" dirty="0"/>
              <a:t>的变体，比 </a:t>
            </a:r>
            <a:r>
              <a:rPr lang="en-US" altLang="zh-CN" dirty="0"/>
              <a:t>Paxos </a:t>
            </a:r>
            <a:r>
              <a:rPr lang="zh-CN" altLang="en-US" dirty="0"/>
              <a:t>更容易理解，百度的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Braft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Apache ZooKeeper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  <a:p>
            <a:r>
              <a:rPr lang="en-US" altLang="zh-CN" dirty="0">
                <a:hlinkClick r:id="rId3"/>
              </a:rPr>
              <a:t>https://www.infoq.cn/article/2018/03/Baidu-open-source-Raft-algorithm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https://github.com/brpc/braft/blob/master/docs/cn/zab_protocol.md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4542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虽然他们都是不同的协议，也是由不同的公司开发的产品来实现。但是他们有一个共同的设计思想：全序关系广播来实现共识。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97947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dirty="0"/>
              <a:t>消息的传递可以认为是追加一条日志</a:t>
            </a:r>
            <a:r>
              <a:rPr lang="zh-CN" altLang="en-US" dirty="0"/>
              <a:t>，</a:t>
            </a:r>
            <a:r>
              <a:rPr lang="zh-CN" altLang="zh-CN" dirty="0"/>
              <a:t>将日志发送到所有的节点。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099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此时大部分数据库都通过事务来解决：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一个事务要么成功，要么失败，将大量的错误简化为简单的事务中止或重试。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事务所提供的安全保证就是大家熟悉的 </a:t>
            </a:r>
            <a:r>
              <a:rPr lang="en-US" altLang="zh-CN" dirty="0"/>
              <a:t>ACID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原子性：可终止性。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隔离性：未提交读，可重复读，串行化。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持久性：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即使断电或数据库崩溃也一直保存在磁盘中。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8697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其实，从全序关系广播就相当于持续的多轮共识。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也就是说全序关系广播的这些要求使得它符合共识算法的要求，所以是一个共识算法。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76303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84375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前面说到，</a:t>
            </a:r>
            <a:r>
              <a:rPr lang="en-US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实现了 Zab 协议，也就是 ZooKeeper 原子广播协议。它具体是如何实现的呢？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endParaRPr lang="ja-JP" altLang="zh-CN" dirty="0">
              <a:ea typeface="游ゴシック"/>
            </a:endParaRPr>
          </a:p>
          <a:p>
            <a:r>
              <a:rPr lang="ja-JP" altLang="en-US" dirty="0">
                <a:ea typeface="游ゴシック"/>
              </a:rPr>
              <a:t>Zab 实现过程见下链接：</a:t>
            </a:r>
          </a:p>
          <a:p>
            <a:r>
              <a:rPr lang="ja-JP" altLang="zh-CN" dirty="0">
                <a:ea typeface="游ゴシック"/>
                <a:hlinkClick r:id="rId3"/>
              </a:rPr>
              <a:t>https://my.oschina.net/chener/blog/1504093</a:t>
            </a:r>
            <a:endParaRPr lang="ja-JP" altLang="en-US" dirty="0"/>
          </a:p>
          <a:p>
            <a:r>
              <a:rPr lang="en-US" altLang="ja-JP" dirty="0">
                <a:hlinkClick r:id="rId4"/>
              </a:rPr>
              <a:t>https://blog.csdn.net/qq_28674045/article/details/51392523</a:t>
            </a:r>
            <a:endParaRPr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16935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>
                <a:latin typeface="Calibri"/>
                <a:ea typeface="游ゴシック"/>
                <a:cs typeface="Calibri"/>
              </a:rPr>
              <a:t>Zab 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协议有两个部分，我们先来将它的广播部分。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ZooKeeper 是主从模式的，首先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0361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89614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仲裁量：法定选举人数，一般超过总节点数的一半。</a:t>
            </a:r>
          </a:p>
          <a:p>
            <a:endParaRPr lang="en-US" altLang="ja-JP" dirty="0">
              <a:ea typeface="游ゴシック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zh-CN" dirty="0">
                <a:ea typeface="游ゴシック"/>
              </a:rPr>
              <a:t>广播的过程实际上是一个简化的二阶段提交过程</a:t>
            </a:r>
            <a:r>
              <a:rPr lang="zh-CN" altLang="en-US" dirty="0">
                <a:ea typeface="游ゴシック"/>
              </a:rPr>
              <a:t>。这里的主节点相当于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的协调者，那么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协调者有单点问题，这里主节点失效怎么办呢？那么就需要进行主节点选举。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endParaRPr lang="en-US" altLang="ja-JP" dirty="0">
              <a:ea typeface="游ゴシック"/>
            </a:endParaRPr>
          </a:p>
          <a:p>
            <a:r>
              <a:rPr lang="zh-CN" altLang="en-US" dirty="0">
                <a:ea typeface="游ゴシック"/>
              </a:rPr>
              <a:t>也就是我们接下来要讲的恢复部分。</a:t>
            </a:r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81713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66429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07185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游ゴシック"/>
              </a:rPr>
              <a:t>通过广播与恢复两个部分，</a:t>
            </a:r>
            <a:r>
              <a:rPr lang="en-US" altLang="zh-CN" dirty="0">
                <a:ea typeface="游ゴシック"/>
              </a:rPr>
              <a:t>Zab </a:t>
            </a:r>
            <a:r>
              <a:rPr lang="zh-CN" altLang="en-US" dirty="0">
                <a:ea typeface="游ゴシック"/>
              </a:rPr>
              <a:t>协议实现了一个可靠的共识算法。</a:t>
            </a:r>
            <a:r>
              <a:rPr lang="en-US" altLang="ja-JP" dirty="0" err="1">
                <a:ea typeface="游ゴシック"/>
              </a:rPr>
              <a:t>这也是</a:t>
            </a:r>
            <a:r>
              <a:rPr lang="en-US" altLang="ja-JP" dirty="0">
                <a:ea typeface="游ゴシック"/>
              </a:rPr>
              <a:t> ZooKeeper 一个非常核心的功能。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92445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 err="1">
                <a:latin typeface="Calibri"/>
                <a:ea typeface="游ゴシック"/>
                <a:cs typeface="Calibri"/>
              </a:rPr>
              <a:t>官网是这样介绍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 ZooKeeper 的：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769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前面讲到的单节点系统的大部分问题都可以通过事务的方式来避免，但是有一点是无法解决的，那就是单点问题。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5124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824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16152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err="1">
                <a:latin typeface="Calibri"/>
                <a:ea typeface="游ゴシック"/>
                <a:cs typeface="Calibri"/>
              </a:rPr>
              <a:t>高性能：将数据存储在内存中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，</a:t>
            </a:r>
            <a:r>
              <a:rPr lang="en-US" altLang="ja-JP" dirty="0" err="1">
                <a:latin typeface="Calibri"/>
                <a:ea typeface="游ゴシック"/>
                <a:cs typeface="Calibri"/>
              </a:rPr>
              <a:t>提高查询速度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普通的双核机器上运行，横坐标是读取的百分比，纵坐标是每秒处理的请求数量。不同颜色的线表示不同的节点数组成的集群。请求和写入都是 1K 大小。可以看到读取的比例越大，处理能力越强，服务器数量对性能影响不是特别大。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56968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服务器是 7 台，写入读取比是 3:7，在某些时间点，主节点宕机，处理性能迅速降低，但是在很短的时间内（200ms）又重新恢复，从节点宕机更是对集群的影响更低。 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从测试情况来看，ZooKeeper 主要擅长大量读请求的场景，这也符合分布式协调系统的定位，另外高可靠性确保它作为一个协调系统不会出现任何故障。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12542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分层命名空间：ZooKeeper 的数据模型是一颗有层级的树，类似文件系统，使用 / 分割。</a:t>
            </a:r>
            <a:endParaRPr lang="en-US" altLang="ja-JP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持久节点：表示该节点数据会存在磁盘。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临时节点：节点只会和客户端会话一起存在，客户端断开连接，节点消失。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72072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ACL</a:t>
            </a:r>
            <a:r>
              <a:rPr lang="ja-JP" altLang="en-US" dirty="0"/>
              <a:t>：</a:t>
            </a:r>
            <a:r>
              <a:rPr lang="en-US" altLang="zh-CN" dirty="0"/>
              <a:t>A</a:t>
            </a:r>
            <a:r>
              <a:rPr lang="en-US" altLang="ja-JP" dirty="0"/>
              <a:t>ccess Control List </a:t>
            </a:r>
            <a:r>
              <a:rPr lang="zh-CN" altLang="en-US" dirty="0"/>
              <a:t>访问控制列表</a:t>
            </a:r>
            <a:endParaRPr lang="en-US" altLang="ja-JP" dirty="0"/>
          </a:p>
          <a:p>
            <a:r>
              <a:rPr lang="ja-JP" altLang="en-US" dirty="0"/>
              <a:t>这是一种很细粒度的权限管理方式，</a:t>
            </a:r>
            <a:r>
              <a:rPr lang="zh-CN" altLang="en-US" dirty="0"/>
              <a:t>可针对每个节点进行权限控制，</a:t>
            </a:r>
            <a:r>
              <a:rPr lang="ja-JP" altLang="en-US" dirty="0"/>
              <a:t>目前 </a:t>
            </a:r>
            <a:r>
              <a:rPr lang="en-US" altLang="ja-JP" dirty="0"/>
              <a:t>Linux</a:t>
            </a:r>
            <a:r>
              <a:rPr lang="ja-JP" altLang="en-US" dirty="0"/>
              <a:t> 也支持。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87375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是主从模式的，所以会有主节点 Leader，从节点 Follower，还有观察节点 Observer。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主节点：负责事务操作。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从节点：提供读取服务，转发事务请求，参与共识选举，接管崩溃的主节点等。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观察节点：提供读取服务，获取来自主节点的数据。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客户端：大部分使用 Java API。Shell 一般用于测试，管理员登录查看。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建立连接：通过传入一个服务器列表，会自动选择其中的一个 IP 进行连接，如果连接成功会建立会话，如果失败会继续轮询下一个。如果由于网络断开或节点崩溃导致连接断开，客户端会自动重新连接其他节点，并会自动将会话转移到目标节点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59798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17325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2143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320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为解决单点问题，最常用的方式就是将数据进行复制，保存在多个节点上。</a:t>
            </a:r>
            <a:endParaRPr lang="en-US" altLang="zh-CN" dirty="0"/>
          </a:p>
          <a:p>
            <a:r>
              <a:rPr lang="zh-CN" altLang="en-US" sz="1200" dirty="0"/>
              <a:t>       提高可用性：当部分组件出现故障，系统依然可以继续工作，提高可用性。</a:t>
            </a:r>
            <a:endParaRPr lang="en-US" altLang="zh-CN" sz="1200" dirty="0"/>
          </a:p>
          <a:p>
            <a:r>
              <a:rPr lang="zh-CN" altLang="en-US" dirty="0">
                <a:ea typeface="等线"/>
              </a:rPr>
              <a:t>      </a:t>
            </a:r>
            <a:r>
              <a:rPr lang="zh-CN" altLang="en-US" sz="1200" dirty="0">
                <a:ea typeface="等线"/>
              </a:rPr>
              <a:t> 降低访问延迟：使数据在地理位置上更接近用户。</a:t>
            </a:r>
            <a:r>
              <a:rPr lang="zh-CN" altLang="en-US" dirty="0">
                <a:ea typeface="等线"/>
              </a:rPr>
              <a:t>（CDN 原理）</a:t>
            </a:r>
            <a:endParaRPr lang="en-US" altLang="zh-CN" sz="1200" dirty="0"/>
          </a:p>
          <a:p>
            <a:r>
              <a:rPr lang="zh-CN" altLang="en-US" sz="1200" dirty="0"/>
              <a:t>       提高吞吐量：多台机器提供服务。</a:t>
            </a:r>
            <a:endParaRPr lang="en-US" altLang="zh-CN" sz="1200" dirty="0"/>
          </a:p>
          <a:p>
            <a:r>
              <a:rPr lang="zh-CN" altLang="en-US" sz="1200" dirty="0"/>
              <a:t>复制方案主要有三种：</a:t>
            </a:r>
            <a:endParaRPr lang="en-US" altLang="zh-CN" sz="1200" dirty="0"/>
          </a:p>
          <a:p>
            <a:r>
              <a:rPr lang="zh-CN" altLang="en-US" sz="1200" dirty="0"/>
              <a:t>       多主节点复制：用于大型系统，比如微软，苹果在中国有独立的数据中心，每个数据中心都有一个主节点。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无主节点复制：另一种思路，亚马逊的 </a:t>
            </a:r>
            <a:r>
              <a:rPr lang="en-US" altLang="zh-CN" sz="1200" dirty="0"/>
              <a:t>Dynamo</a:t>
            </a:r>
            <a:r>
              <a:rPr lang="zh-CN" altLang="en-US" sz="1200" dirty="0"/>
              <a:t>，</a:t>
            </a:r>
            <a:r>
              <a:rPr lang="en-US" altLang="zh-CN" sz="1200" dirty="0"/>
              <a:t>Facebook</a:t>
            </a:r>
            <a:r>
              <a:rPr lang="en-US" altLang="zh-CN" sz="1200" baseline="0" dirty="0"/>
              <a:t> </a:t>
            </a:r>
            <a:r>
              <a:rPr lang="zh-CN" altLang="en-US" sz="1200" baseline="0" dirty="0"/>
              <a:t>的 </a:t>
            </a:r>
            <a:r>
              <a:rPr lang="en-US" altLang="zh-CN" sz="1200" dirty="0"/>
              <a:t>Cassandra</a:t>
            </a:r>
            <a:r>
              <a:rPr lang="zh-CN" altLang="en-US" sz="1200" dirty="0"/>
              <a:t>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主从复制：对主节点的每一笔写入，所有副本都随之更新。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09557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：</a:t>
            </a:r>
            <a:r>
              <a:rPr lang="en-US" altLang="zh-CN" dirty="0"/>
              <a:t>Common</a:t>
            </a:r>
            <a:r>
              <a:rPr lang="zh-CN" altLang="en-US" dirty="0"/>
              <a:t>模块中的 </a:t>
            </a:r>
            <a:r>
              <a:rPr lang="en-US" altLang="zh-CN" dirty="0"/>
              <a:t>HA </a:t>
            </a:r>
            <a:r>
              <a:rPr lang="zh-CN" altLang="en-US" dirty="0"/>
              <a:t>模块。</a:t>
            </a:r>
            <a:endParaRPr lang="en-US" altLang="zh-CN" dirty="0"/>
          </a:p>
          <a:p>
            <a:r>
              <a:rPr lang="en-US" altLang="zh-CN" dirty="0"/>
              <a:t>Kafka</a:t>
            </a:r>
            <a:r>
              <a:rPr lang="zh-CN" altLang="en-US" dirty="0"/>
              <a:t>：</a:t>
            </a:r>
            <a:r>
              <a:rPr lang="en-US" altLang="zh-CN" dirty="0"/>
              <a:t>Broker</a:t>
            </a:r>
            <a:r>
              <a:rPr lang="zh-CN" altLang="en-US" dirty="0"/>
              <a:t>，</a:t>
            </a:r>
            <a:r>
              <a:rPr lang="en-US" altLang="zh-CN" dirty="0"/>
              <a:t>Topic</a:t>
            </a:r>
            <a:r>
              <a:rPr lang="zh-CN" altLang="en-US" dirty="0"/>
              <a:t>，生产者，消费者负载均衡，消息 </a:t>
            </a:r>
            <a:r>
              <a:rPr lang="en-US" altLang="zh-CN" dirty="0"/>
              <a:t>offSet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HBase</a:t>
            </a:r>
            <a:r>
              <a:rPr lang="zh-CN" altLang="en-US" dirty="0"/>
              <a:t>：</a:t>
            </a:r>
            <a:r>
              <a:rPr lang="en-US" altLang="zh-CN" dirty="0"/>
              <a:t>RegionServer</a:t>
            </a:r>
            <a:r>
              <a:rPr lang="zh-CN" altLang="en-US" dirty="0"/>
              <a:t>，</a:t>
            </a:r>
            <a:r>
              <a:rPr lang="en-US" altLang="zh-CN" dirty="0" err="1"/>
              <a:t>Hmaster</a:t>
            </a:r>
            <a:r>
              <a:rPr lang="en-US" altLang="zh-CN" dirty="0"/>
              <a:t> </a:t>
            </a:r>
            <a:r>
              <a:rPr lang="zh-CN" altLang="en-US" dirty="0"/>
              <a:t>协调。</a:t>
            </a:r>
            <a:endParaRPr lang="en-US" altLang="zh-CN" dirty="0"/>
          </a:p>
          <a:p>
            <a:r>
              <a:rPr lang="en-US" altLang="zh-CN" dirty="0" err="1"/>
              <a:t>Dubbo</a:t>
            </a:r>
            <a:r>
              <a:rPr lang="zh-CN" altLang="en-US" dirty="0"/>
              <a:t>：服务注册，服务发现。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6226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7363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13547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046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复制实现方式有多种：</a:t>
            </a:r>
            <a:endParaRPr lang="en-US" altLang="zh-CN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优点：一旦向用户确认，所有节点数据都已处于最新版本。</a:t>
            </a:r>
            <a:endParaRPr lang="en-US" altLang="zh-CN" sz="1200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缺点：如果同步的从节点无法完成确认，写入就无法成功，一直阻塞。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优点：主节点可以持续相应新的请求而不受从节点约束，吞吐性能好。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缺点：如果主节点发生失败，尚未复制到从节点的数据就会丢失。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半同步复制：两者的结合，无需等待所有副本都复制成功，比如只需要一个副本成功即可确认。如 </a:t>
            </a:r>
            <a:r>
              <a:rPr lang="en-US" altLang="zh-CN" sz="1200" dirty="0"/>
              <a:t>Kafka </a:t>
            </a:r>
            <a:r>
              <a:rPr lang="zh-CN" altLang="en-US" sz="1200" dirty="0"/>
              <a:t>支持所有三种方式配置。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1909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059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74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759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016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543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76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78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025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091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420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991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5453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96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B96BA-27DC-428C-951A-8206D1376619}" type="datetimeFigureOut">
              <a:rPr lang="zh-CN" altLang="en-US" smtClean="0"/>
              <a:t>2019/9/16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26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2" r="1587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60165"/>
          </a:xfrm>
          <a:prstGeom prst="rect">
            <a:avLst/>
          </a:prstGeom>
          <a:solidFill>
            <a:srgbClr val="2E6FB0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2414727" y="2144564"/>
            <a:ext cx="7376973" cy="861774"/>
          </a:xfrm>
          <a:prstGeom prst="rect">
            <a:avLst/>
          </a:prstGeom>
          <a:noFill/>
          <a:effectLst>
            <a:outerShdw blurRad="50800" dist="50800" dir="5400000" algn="t" rotWithShape="0">
              <a:srgbClr val="15427D">
                <a:alpha val="79000"/>
              </a:srgbClr>
            </a:outerShdw>
          </a:effectLst>
        </p:spPr>
        <p:txBody>
          <a:bodyPr wrap="square" rtlCol="0" anchor="t">
            <a:spAutoFit/>
          </a:bodyPr>
          <a:lstStyle/>
          <a:p>
            <a:pPr algn="ctr"/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分布式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协调</a:t>
            </a:r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原理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与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</a:t>
            </a:r>
          </a:p>
        </p:txBody>
      </p:sp>
      <p:sp>
        <p:nvSpPr>
          <p:cNvPr id="7" name="文本框 3">
            <a:extLst>
              <a:ext uri="{FF2B5EF4-FFF2-40B4-BE49-F238E27FC236}">
                <a16:creationId xmlns:a16="http://schemas.microsoft.com/office/drawing/2014/main" id="{75857D1D-729C-4DE3-AB87-E94CFD3DD841}"/>
              </a:ext>
            </a:extLst>
          </p:cNvPr>
          <p:cNvSpPr txBox="1"/>
          <p:nvPr/>
        </p:nvSpPr>
        <p:spPr>
          <a:xfrm>
            <a:off x="5065432" y="4546523"/>
            <a:ext cx="207556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朱卫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1610246" y="3256981"/>
            <a:ext cx="899425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000" cap="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  Distributed Coordination Principles and Practices  ——</a:t>
            </a:r>
            <a:endParaRPr lang="zh-CN" altLang="en-US" sz="20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7569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下箭头 17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下箭头 18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下箭头 21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262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370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4782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443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脑裂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下箭头 32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下箭头 33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110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Q4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：脑裂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Q1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：复制滞后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Q2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：节点失效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Q3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：失效超时时间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下箭头 28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下箭头 29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下箭头 31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云形标注 3"/>
          <p:cNvSpPr/>
          <p:nvPr/>
        </p:nvSpPr>
        <p:spPr>
          <a:xfrm>
            <a:off x="1040631" y="4576009"/>
            <a:ext cx="3157800" cy="1838650"/>
          </a:xfrm>
          <a:prstGeom prst="cloudCallout">
            <a:avLst>
              <a:gd name="adj1" fmla="val -41102"/>
              <a:gd name="adj2" fmla="val 575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如果将问题延伸到更通用的分布式系统中，会有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更多挑战</a:t>
            </a:r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altLang="zh-CN" sz="16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613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38" y="2447486"/>
            <a:ext cx="3655757" cy="206992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不可靠的网络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60805" y="1843950"/>
            <a:ext cx="67417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请求可能已经丢失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（例如有人拔掉网线）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远程接收节点可能已经失效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（例如崩溃、关机）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远程接收节点可能暂时无法响应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（例如长时间垃圾回收）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远程接收节点已经完成处理，但回复却在网络中丢失</a:t>
            </a:r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655031" y="4509024"/>
            <a:ext cx="3598819" cy="7875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动态分配网络宽带的方式，请求出现排队，响应超时等各种情况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974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84" y="2532199"/>
            <a:ext cx="3569975" cy="260345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不可靠的时钟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4329" y="1943101"/>
            <a:ext cx="4544636" cy="2269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同步受限于当时的网络环境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服务器本身问题</a:t>
            </a: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时钟漂移</a:t>
            </a:r>
          </a:p>
        </p:txBody>
      </p:sp>
    </p:spTree>
    <p:extLst>
      <p:ext uri="{BB962C8B-B14F-4D97-AF65-F5344CB8AC3E}">
        <p14:creationId xmlns:p14="http://schemas.microsoft.com/office/powerpoint/2010/main" val="1386161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62" y="2381238"/>
            <a:ext cx="3283938" cy="244503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拜占庭故障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83564" y="1414406"/>
            <a:ext cx="674173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航天航空领域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    飞行控制系统由于辐射发生故障，行为不可预知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去中心化，让互不信任的人就某项交易达成一致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POW - 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工作量证明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：比特币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获得记账权</a:t>
            </a:r>
            <a:endParaRPr lang="zh-CN" altLang="en-US" sz="2000" dirty="0"/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1413157" y="4750557"/>
            <a:ext cx="227174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某些节点不遵从协议，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恶意攻击，干扰网络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33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87100" y="479336"/>
            <a:ext cx="1104900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37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1834620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119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6350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3093612"/>
            <a:ext cx="12192000" cy="19558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墨菲定律 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所有可能出错的事情一定会出错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53030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1768848" y="2446822"/>
            <a:ext cx="5546352" cy="12926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如何在复杂的分布式环境下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做有意义的事情呢？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56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约束条件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5395" y="1519367"/>
            <a:ext cx="111688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假定节点可能会崩溃，并且会在一段时间后可确认超时失效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网络和时钟：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假定进程暂停和时钟漂移有上界，大多数情况下，网络和进程都比较稳定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拜占庭问题：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假设无拜占庭故障，所有节点都由一个可信任的组织控制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965360" y="3279310"/>
            <a:ext cx="9390203" cy="3270169"/>
            <a:chOff x="1965360" y="3279310"/>
            <a:chExt cx="9390203" cy="3270169"/>
          </a:xfrm>
        </p:grpSpPr>
        <p:sp>
          <p:nvSpPr>
            <p:cNvPr id="10" name="文本框 9"/>
            <p:cNvSpPr txBox="1"/>
            <p:nvPr/>
          </p:nvSpPr>
          <p:spPr>
            <a:xfrm>
              <a:off x="1965360" y="4715588"/>
              <a:ext cx="63555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在这种约束条件下，我们期望能够解决什么问题呢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 </a:t>
              </a: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5233" y="3279310"/>
              <a:ext cx="4080330" cy="3270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28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约束条件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5395" y="1519367"/>
            <a:ext cx="111688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可确认节点失效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假定节点可能会崩溃，并且会在一段时间后可确认超时失效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网络和时钟较稳定：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假定进程暂停和时钟漂移有上界，大多数情况下，进程和网络都比较稳定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无拜占庭故障：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假设无拜占庭故障，所有节点都由一个可信任的组织控制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965360" y="3279310"/>
            <a:ext cx="9390203" cy="3270169"/>
            <a:chOff x="1965360" y="3279310"/>
            <a:chExt cx="9390203" cy="3270169"/>
          </a:xfrm>
        </p:grpSpPr>
        <p:sp>
          <p:nvSpPr>
            <p:cNvPr id="10" name="文本框 9"/>
            <p:cNvSpPr txBox="1"/>
            <p:nvPr/>
          </p:nvSpPr>
          <p:spPr>
            <a:xfrm>
              <a:off x="1965360" y="4715588"/>
              <a:ext cx="63555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在这种约束条件下，我们期望能够解决什么问题呢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 </a:t>
              </a: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5233" y="3279310"/>
              <a:ext cx="4080330" cy="3270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419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691" y="1558506"/>
            <a:ext cx="3748617" cy="374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98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845395" y="1196100"/>
            <a:ext cx="11168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在分布式系统中，多个节点由于网络和时间的复杂性，需要确保顺序和因果关系。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可线性化：使得整个系统看起来好像只有一个数据副本，符合顺序和因果关系。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08" y="2447753"/>
            <a:ext cx="8170983" cy="40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253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1" y="2755324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单节点执行事务时，要么全部成功，要么全部失败，希望在多节点上也能满足原子性。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3" y="4218257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客户端争夺锁时，要决定其中的一个成功，其他失败。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743258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确定哪些节点处于活动状态，让所有节点就节点的存活状态达成一致。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5395" y="2270323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395" y="3738626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锁与租约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唯一性约束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5395" y="5250815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协调服务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2" y="1283558"/>
            <a:ext cx="10319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3743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1" y="2755324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单节点执行事务时，要么全部成功，要么全部失败，希望在多节点上也能满足原子性。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3" y="4218257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客户端争夺锁时，要决定其中的一个成功，其他失败。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743258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确定哪些节点处于活动状态，让所有节点就节点的存活状态达成一致。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5395" y="2270323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395" y="3738626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锁与租约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唯一性约束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5395" y="5250815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协调服务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2" y="1283558"/>
            <a:ext cx="10319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0630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4067494" y="1513474"/>
            <a:ext cx="4057011" cy="3939064"/>
            <a:chOff x="3581400" y="698500"/>
            <a:chExt cx="4749800" cy="4594358"/>
          </a:xfrm>
        </p:grpSpPr>
        <p:sp>
          <p:nvSpPr>
            <p:cNvPr id="4" name="泪滴形 3"/>
            <p:cNvSpPr/>
            <p:nvPr/>
          </p:nvSpPr>
          <p:spPr>
            <a:xfrm>
              <a:off x="3581400" y="3187701"/>
              <a:ext cx="2235200" cy="2105157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泪滴形 4"/>
            <p:cNvSpPr/>
            <p:nvPr/>
          </p:nvSpPr>
          <p:spPr>
            <a:xfrm flipH="1">
              <a:off x="6096000" y="3187701"/>
              <a:ext cx="2235200" cy="2105157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泪滴形 5"/>
            <p:cNvSpPr/>
            <p:nvPr/>
          </p:nvSpPr>
          <p:spPr>
            <a:xfrm flipV="1">
              <a:off x="3581400" y="698500"/>
              <a:ext cx="2235200" cy="2235200"/>
            </a:xfrm>
            <a:prstGeom prst="teardrop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泪滴形 6"/>
            <p:cNvSpPr/>
            <p:nvPr/>
          </p:nvSpPr>
          <p:spPr>
            <a:xfrm flipH="1" flipV="1">
              <a:off x="6096000" y="6985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925814" y="1534375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因果和顺序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可线性化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444591" y="1688263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原子提交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952701" y="3852601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锁与租约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唯一性约束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519090" y="3852601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协调服务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105621" y="5791284"/>
            <a:ext cx="4010417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让多个节点就某一项提议达成一致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221821" y="2222365"/>
            <a:ext cx="4462374" cy="2866914"/>
            <a:chOff x="5826267" y="1496291"/>
            <a:chExt cx="5224385" cy="3343848"/>
          </a:xfrm>
        </p:grpSpPr>
        <p:grpSp>
          <p:nvGrpSpPr>
            <p:cNvPr id="15" name="组合 14"/>
            <p:cNvGrpSpPr/>
            <p:nvPr/>
          </p:nvGrpSpPr>
          <p:grpSpPr>
            <a:xfrm>
              <a:off x="7706804" y="1496291"/>
              <a:ext cx="3343848" cy="3343848"/>
              <a:chOff x="9114403" y="1481703"/>
              <a:chExt cx="4093597" cy="4093597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C7F0C6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C7F0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5000" b="1" dirty="0">
                    <a:solidFill>
                      <a:srgbClr val="33CC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  识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5826267" y="2933206"/>
              <a:ext cx="1080654" cy="550828"/>
              <a:chOff x="5826267" y="2933206"/>
              <a:chExt cx="1080654" cy="550828"/>
            </a:xfrm>
          </p:grpSpPr>
          <p:sp>
            <p:nvSpPr>
              <p:cNvPr id="17" name="圆角矩形 16"/>
              <p:cNvSpPr/>
              <p:nvPr/>
            </p:nvSpPr>
            <p:spPr>
              <a:xfrm>
                <a:off x="5826267" y="2933206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5826267" y="3348073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sp>
        <p:nvSpPr>
          <p:cNvPr id="21" name="文本框 20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约束条件下期望解决的问题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4960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21745 0.0037 " pathEditMode="relative" rAng="0" ptsTypes="AA">
                                      <p:cBhvr>
                                        <p:cTn id="13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72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1834620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87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95833E-6 -1.48148E-6 L -0.00013 0.1997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7881" y="1997164"/>
            <a:ext cx="360468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单节点数据系统的问题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9817" y="1681563"/>
            <a:ext cx="610673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数据库软件或硬件随时失效，应用程序随时崩溃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应用与数据库之间的链接随时中断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多个客户端可能同时写入数据库，导致数据覆盖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其他边界条件竞争引入的各种奇怪问题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82" y="2609850"/>
            <a:ext cx="3549318" cy="224181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 rot="988067">
            <a:off x="2997400" y="3407589"/>
            <a:ext cx="67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561B4"/>
                </a:solidFill>
                <a:latin typeface="Lobster" panose="02000506000000020003" pitchFamily="2" charset="0"/>
                <a:cs typeface="Arial" panose="020B0604020202020204" pitchFamily="34" charset="0"/>
              </a:rPr>
              <a:t>! ! !</a:t>
            </a:r>
            <a:endParaRPr lang="zh-CN" altLang="en-US" sz="3600" dirty="0">
              <a:solidFill>
                <a:srgbClr val="3561B4"/>
              </a:solidFill>
              <a:latin typeface="Lobster" panose="02000506000000020003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4744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共识算法需要满足以下性质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16604" y="1848890"/>
            <a:ext cx="7570214" cy="1800000"/>
            <a:chOff x="1316604" y="1996835"/>
            <a:chExt cx="7570214" cy="1800000"/>
          </a:xfrm>
        </p:grpSpPr>
        <p:sp>
          <p:nvSpPr>
            <p:cNvPr id="2" name="圆角矩形 1"/>
            <p:cNvSpPr/>
            <p:nvPr/>
          </p:nvSpPr>
          <p:spPr>
            <a:xfrm>
              <a:off x="2406818" y="2159380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所有节点接收相同的决议</a:t>
              </a:r>
              <a:endParaRPr lang="zh-CN" altLang="en-US" sz="2000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316604" y="1996835"/>
              <a:ext cx="1800000" cy="1800000"/>
              <a:chOff x="9114403" y="1481703"/>
              <a:chExt cx="4093597" cy="4093597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一致性</a:t>
                </a: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3247074" y="1996835"/>
            <a:ext cx="7568568" cy="1800000"/>
            <a:chOff x="3247074" y="1996835"/>
            <a:chExt cx="7568568" cy="1800000"/>
          </a:xfrm>
        </p:grpSpPr>
        <p:sp>
          <p:nvSpPr>
            <p:cNvPr id="20" name="圆角矩形 19"/>
            <p:cNvSpPr/>
            <p:nvPr/>
          </p:nvSpPr>
          <p:spPr>
            <a:xfrm>
              <a:off x="3247074" y="2970907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所有节点不能反悔，即对一项提议不能有两次决定</a:t>
              </a:r>
              <a:endParaRPr lang="zh-CN" altLang="en-US" sz="2000" dirty="0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9015642" y="1996835"/>
              <a:ext cx="1800000" cy="1800000"/>
              <a:chOff x="9114403" y="1481703"/>
              <a:chExt cx="4093597" cy="4093597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1316604" y="3936031"/>
            <a:ext cx="7570214" cy="1800000"/>
            <a:chOff x="1316604" y="4126153"/>
            <a:chExt cx="7570214" cy="1800000"/>
          </a:xfrm>
        </p:grpSpPr>
        <p:sp>
          <p:nvSpPr>
            <p:cNvPr id="21" name="圆角矩形 20"/>
            <p:cNvSpPr/>
            <p:nvPr/>
          </p:nvSpPr>
          <p:spPr>
            <a:xfrm>
              <a:off x="2406818" y="4303921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如果决定了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，则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 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一定是由某个节点所提议的</a:t>
              </a:r>
              <a:endParaRPr lang="zh-CN" altLang="en-US" sz="2000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16604" y="4126153"/>
              <a:ext cx="1800000" cy="1800000"/>
              <a:chOff x="9114403" y="1481703"/>
              <a:chExt cx="4093597" cy="4093597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  <a:endParaRPr lang="zh-CN" altLang="en-US" sz="3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247074" y="4112420"/>
            <a:ext cx="7568568" cy="1800000"/>
            <a:chOff x="3247074" y="4126153"/>
            <a:chExt cx="7568568" cy="1800000"/>
          </a:xfrm>
        </p:grpSpPr>
        <p:sp>
          <p:nvSpPr>
            <p:cNvPr id="22" name="圆角矩形 21"/>
            <p:cNvSpPr/>
            <p:nvPr/>
          </p:nvSpPr>
          <p:spPr>
            <a:xfrm>
              <a:off x="3247074" y="5115448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  节点即使崩溃，最终也一定可以达成决议</a:t>
              </a:r>
              <a:endParaRPr lang="zh-CN" altLang="en-US" sz="2000" dirty="0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015642" y="4126153"/>
              <a:ext cx="1800000" cy="1800000"/>
              <a:chOff x="9114403" y="1481703"/>
              <a:chExt cx="4093597" cy="4093597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终止性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91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2269920" y="2918902"/>
            <a:ext cx="5546352" cy="6924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如何实现共识呢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168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5"/>
            <a:ext cx="9014586" cy="323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1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42718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19392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82369" y="5217045"/>
            <a:ext cx="6214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当参与者投票“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做出了肯定的承诺。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当协调者做出决定，这个决定也是不可撤销的。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87581" y="4986212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684" y="4899504"/>
            <a:ext cx="1951515" cy="1564036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779705" y="1915255"/>
            <a:ext cx="8327937" cy="2819707"/>
            <a:chOff x="779705" y="1915255"/>
            <a:chExt cx="8327937" cy="2819707"/>
          </a:xfrm>
        </p:grpSpPr>
        <p:sp>
          <p:nvSpPr>
            <p:cNvPr id="2" name="文本框 1"/>
            <p:cNvSpPr txBox="1"/>
            <p:nvPr/>
          </p:nvSpPr>
          <p:spPr>
            <a:xfrm>
              <a:off x="779705" y="1915255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主持人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10058" y="3520200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10059" y="270896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新郎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10015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宣布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531288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询问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94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059965" y="1626485"/>
            <a:ext cx="950277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协调者故障：协调者发生故障，参与者只能持续等待（阻塞式原子提交）。</a:t>
            </a:r>
          </a:p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参与者故障：任何一个节点的失败都会导致整个事务的失败。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87581" y="1395653"/>
            <a:ext cx="930769" cy="14773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缺陷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965" y="3147086"/>
            <a:ext cx="8136542" cy="301299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两阶段提交（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）实现共识算法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8238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实现共识算法的通用方案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845394" y="2489200"/>
            <a:ext cx="10319481" cy="1447800"/>
            <a:chOff x="845394" y="2489200"/>
            <a:chExt cx="10319481" cy="1447800"/>
          </a:xfrm>
        </p:grpSpPr>
        <p:sp>
          <p:nvSpPr>
            <p:cNvPr id="3" name="圆角矩形 2"/>
            <p:cNvSpPr/>
            <p:nvPr/>
          </p:nvSpPr>
          <p:spPr>
            <a:xfrm>
              <a:off x="84539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Paxos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 Chubby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460813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Raft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Baidu Braft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8370875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Zab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Apache ZooKeeper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316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48148E-6 L 1.875E-6 0.1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4" y="5596167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通用解决方案：通过全序关系广播（原子广播）来实现共识。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实现共识算法的通用方案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4539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Paxos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Google Chubby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60813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Raft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Baidu Braft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370875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Apache ZooKeeper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845393" y="1943652"/>
            <a:ext cx="10319481" cy="740683"/>
          </a:xfrm>
          <a:prstGeom prst="roundRect">
            <a:avLst/>
          </a:prstGeom>
          <a:solidFill>
            <a:srgbClr val="C7F0C6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</a:t>
            </a:r>
            <a:endParaRPr lang="en-US" altLang="zh-CN" sz="2000" dirty="0">
              <a:solidFill>
                <a:srgbClr val="33CC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曲线连接符 14"/>
          <p:cNvCxnSpPr>
            <a:stCxn id="13" idx="2"/>
            <a:endCxn id="3" idx="0"/>
          </p:cNvCxnSpPr>
          <p:nvPr/>
        </p:nvCxnSpPr>
        <p:spPr>
          <a:xfrm rot="5400000">
            <a:off x="3706982" y="1219747"/>
            <a:ext cx="833565" cy="376274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16"/>
          <p:cNvCxnSpPr>
            <a:stCxn id="13" idx="2"/>
            <a:endCxn id="12" idx="0"/>
          </p:cNvCxnSpPr>
          <p:nvPr/>
        </p:nvCxnSpPr>
        <p:spPr>
          <a:xfrm rot="16200000" flipH="1">
            <a:off x="7469722" y="1219746"/>
            <a:ext cx="833565" cy="3762741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曲线连接符 18"/>
          <p:cNvCxnSpPr>
            <a:stCxn id="13" idx="2"/>
            <a:endCxn id="11" idx="0"/>
          </p:cNvCxnSpPr>
          <p:nvPr/>
        </p:nvCxnSpPr>
        <p:spPr>
          <a:xfrm rot="5400000">
            <a:off x="5588352" y="3101117"/>
            <a:ext cx="833565" cy="1270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8121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74680" y="2289820"/>
            <a:ext cx="10319482" cy="1532445"/>
            <a:chOff x="874680" y="2289820"/>
            <a:chExt cx="10319482" cy="1532445"/>
          </a:xfrm>
        </p:grpSpPr>
        <p:sp>
          <p:nvSpPr>
            <p:cNvPr id="4" name="文本框 3"/>
            <p:cNvSpPr txBox="1"/>
            <p:nvPr/>
          </p:nvSpPr>
          <p:spPr>
            <a:xfrm>
              <a:off x="874681" y="2806602"/>
              <a:ext cx="10319481" cy="1015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可靠发送：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没有消息丢失，如果消息到达了某一个节点，则它一定要发送到所有节点。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严格有序：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消息总是以相同的顺序发送给每个节点。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4680" y="2289820"/>
              <a:ext cx="5119720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因为全序关系广播需满足以下两个约束条件：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107789" y="4536202"/>
            <a:ext cx="9825254" cy="787523"/>
            <a:chOff x="1107789" y="4536202"/>
            <a:chExt cx="9825254" cy="787523"/>
          </a:xfrm>
        </p:grpSpPr>
        <p:sp>
          <p:nvSpPr>
            <p:cNvPr id="6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1772646" y="4536202"/>
              <a:ext cx="9160397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即使节点或网络故障，全序关系广播也必须保证以上两条。算法要求继续重试，直到最终网络修复，消息以正确的顺序发送成功。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7789" y="4700655"/>
              <a:ext cx="458619" cy="458619"/>
            </a:xfrm>
            <a:prstGeom prst="rect">
              <a:avLst/>
            </a:prstGeom>
          </p:spPr>
        </p:pic>
      </p:grpSp>
      <p:sp>
        <p:nvSpPr>
          <p:cNvPr id="9" name="文本框 8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全序关系广播（原子广播）相当于持续的多轮共识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0695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3719962"/>
            <a:ext cx="10581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Atomicity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原子性：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多个写操作纳入一个原子事务，出错时中止并全部丢弃。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Consistency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一致性：从应用层面指数据有一个预期的有效状态。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Isolation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隔离性：并发执行的多个事务相互隔离。</a:t>
            </a:r>
            <a:endParaRPr lang="en-US" altLang="zh-CN" sz="2000" u="sng" dirty="0">
              <a:solidFill>
                <a:srgbClr val="1993E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Durability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持久性：事务一旦提交成功，就永久生效。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31336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ACID –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安全保证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1158719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事务作为一个抽象层，将应用程序的多个读，写操作捆绑在一起形成一个逻辑单元，从而简化了应用层的处理逻辑 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695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97275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845394" y="1838702"/>
            <a:ext cx="6409001" cy="3685693"/>
            <a:chOff x="845394" y="1914904"/>
            <a:chExt cx="6409001" cy="3685693"/>
          </a:xfrm>
        </p:grpSpPr>
        <p:sp>
          <p:nvSpPr>
            <p:cNvPr id="6" name="文本框 5"/>
            <p:cNvSpPr txBox="1"/>
            <p:nvPr/>
          </p:nvSpPr>
          <p:spPr>
            <a:xfrm>
              <a:off x="1648190" y="1914904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所有节点决定以相同的顺序发送相同的消息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648190" y="3690185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消息不会被破坏，也不是凭空捏造的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648190" y="280139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消息不能重复发送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48190" y="467920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消息不会丢失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845394" y="2226808"/>
              <a:ext cx="802795" cy="154792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靠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送</a:t>
              </a: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845395" y="4086641"/>
              <a:ext cx="802794" cy="1513956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严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格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有</a:t>
              </a:r>
              <a:endPara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序</a:t>
              </a: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全序关系广播（原子广播）相当于持续的多轮共识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529065" y="1838702"/>
            <a:ext cx="3568700" cy="3994796"/>
            <a:chOff x="8140700" y="2202804"/>
            <a:chExt cx="3568700" cy="3994796"/>
          </a:xfrm>
          <a:noFill/>
        </p:grpSpPr>
        <p:sp>
          <p:nvSpPr>
            <p:cNvPr id="15" name="圆角矩形 14"/>
            <p:cNvSpPr/>
            <p:nvPr/>
          </p:nvSpPr>
          <p:spPr>
            <a:xfrm>
              <a:off x="8140700" y="2202804"/>
              <a:ext cx="3568700" cy="3994796"/>
            </a:xfrm>
            <a:prstGeom prst="roundRect">
              <a:avLst/>
            </a:prstGeom>
            <a:grpFill/>
            <a:ln w="19050">
              <a:solidFill>
                <a:srgbClr val="33C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0738286" y="3538482"/>
              <a:ext cx="697627" cy="1323439"/>
            </a:xfrm>
            <a:prstGeom prst="rect">
              <a:avLst/>
            </a:prstGeom>
            <a:grpFill/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</a:t>
              </a:r>
              <a:endParaRPr lang="en-US" altLang="zh-CN" sz="4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4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识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872394" y="2150607"/>
            <a:ext cx="6006171" cy="3373788"/>
            <a:chOff x="3872394" y="2226809"/>
            <a:chExt cx="6006171" cy="3373788"/>
          </a:xfrm>
        </p:grpSpPr>
        <p:grpSp>
          <p:nvGrpSpPr>
            <p:cNvPr id="54" name="组合 53"/>
            <p:cNvGrpSpPr/>
            <p:nvPr/>
          </p:nvGrpSpPr>
          <p:grpSpPr>
            <a:xfrm>
              <a:off x="7050039" y="2226809"/>
              <a:ext cx="2828526" cy="635000"/>
              <a:chOff x="7483874" y="2514709"/>
              <a:chExt cx="2828526" cy="635000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8394700" y="2514709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rgbClr val="E8F9E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协商一致性</a:t>
                </a:r>
              </a:p>
            </p:txBody>
          </p:sp>
          <p:cxnSp>
            <p:nvCxnSpPr>
              <p:cNvPr id="18" name="直接连接符 17"/>
              <p:cNvCxnSpPr/>
              <p:nvPr/>
            </p:nvCxnSpPr>
            <p:spPr>
              <a:xfrm flipV="1">
                <a:off x="7483874" y="2844801"/>
                <a:ext cx="771126" cy="6382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组合 54"/>
            <p:cNvGrpSpPr/>
            <p:nvPr/>
          </p:nvGrpSpPr>
          <p:grpSpPr>
            <a:xfrm>
              <a:off x="4280381" y="3139738"/>
              <a:ext cx="5598184" cy="635000"/>
              <a:chOff x="4714216" y="3427638"/>
              <a:chExt cx="5598184" cy="635000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8394700" y="3427638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rgbClr val="E8F9E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>
                <a:off x="4714216" y="3731492"/>
                <a:ext cx="3540784" cy="2308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组合 55"/>
            <p:cNvGrpSpPr/>
            <p:nvPr/>
          </p:nvGrpSpPr>
          <p:grpSpPr>
            <a:xfrm>
              <a:off x="6381173" y="4052667"/>
              <a:ext cx="3497392" cy="635000"/>
              <a:chOff x="6815008" y="4340567"/>
              <a:chExt cx="3497392" cy="635000"/>
            </a:xfrm>
          </p:grpSpPr>
          <p:sp>
            <p:nvSpPr>
              <p:cNvPr id="11" name="圆角矩形 10"/>
              <p:cNvSpPr/>
              <p:nvPr/>
            </p:nvSpPr>
            <p:spPr>
              <a:xfrm>
                <a:off x="8394700" y="434056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rgbClr val="E8F9E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6815008" y="4658067"/>
                <a:ext cx="1439992" cy="2833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组合 56"/>
            <p:cNvGrpSpPr/>
            <p:nvPr/>
          </p:nvGrpSpPr>
          <p:grpSpPr>
            <a:xfrm>
              <a:off x="3872394" y="4965597"/>
              <a:ext cx="6006171" cy="635000"/>
              <a:chOff x="4306229" y="5253497"/>
              <a:chExt cx="6006171" cy="635000"/>
            </a:xfrm>
          </p:grpSpPr>
          <p:sp>
            <p:nvSpPr>
              <p:cNvPr id="12" name="圆角矩形 11"/>
              <p:cNvSpPr/>
              <p:nvPr/>
            </p:nvSpPr>
            <p:spPr>
              <a:xfrm>
                <a:off x="8394700" y="525349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rgbClr val="E8F9E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可终止性</a:t>
                </a:r>
              </a:p>
            </p:txBody>
          </p:sp>
          <p:cxnSp>
            <p:nvCxnSpPr>
              <p:cNvPr id="21" name="直接连接符 20"/>
              <p:cNvCxnSpPr/>
              <p:nvPr/>
            </p:nvCxnSpPr>
            <p:spPr>
              <a:xfrm flipV="1">
                <a:off x="4306229" y="5588001"/>
                <a:ext cx="3948771" cy="13262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91112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3204103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132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95833E-6 1.48148E-6 L -0.00013 0.1997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11386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0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5057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2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4297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7"/>
            <a:ext cx="8179220" cy="289574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当收到仲裁量的服务器发送的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就发送消息通知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进行提交。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28348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3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</p:spTree>
    <p:extLst>
      <p:ext uri="{BB962C8B-B14F-4D97-AF65-F5344CB8AC3E}">
        <p14:creationId xmlns:p14="http://schemas.microsoft.com/office/powerpoint/2010/main" val="30262704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</p:spTree>
    <p:extLst>
      <p:ext uri="{BB962C8B-B14F-4D97-AF65-F5344CB8AC3E}">
        <p14:creationId xmlns:p14="http://schemas.microsoft.com/office/powerpoint/2010/main" val="5750205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18629240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所有服务器从仲裁处收到一样的投票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值，选举服务器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42224524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197958" y="3182779"/>
            <a:ext cx="37960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的详细介绍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2026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72048" y="1895177"/>
            <a:ext cx="69144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单节点系统最大的问题？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747061" y="3265151"/>
            <a:ext cx="1841500" cy="1841500"/>
            <a:chOff x="3873500" y="4358668"/>
            <a:chExt cx="1841500" cy="1841500"/>
          </a:xfrm>
        </p:grpSpPr>
        <p:sp>
          <p:nvSpPr>
            <p:cNvPr id="3" name="椭圆 2"/>
            <p:cNvSpPr/>
            <p:nvPr/>
          </p:nvSpPr>
          <p:spPr>
            <a:xfrm>
              <a:off x="3873500" y="4358668"/>
              <a:ext cx="1841500" cy="1841500"/>
            </a:xfrm>
            <a:prstGeom prst="ellipse">
              <a:avLst/>
            </a:prstGeom>
            <a:noFill/>
            <a:ln w="4762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977173" y="4462341"/>
              <a:ext cx="1634155" cy="163415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单点</a:t>
              </a:r>
              <a:endParaRPr lang="en-US" altLang="zh-CN" sz="2800" spc="3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514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12800" y="3144410"/>
            <a:ext cx="10452100" cy="1634324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82264" y="3337985"/>
            <a:ext cx="9982636" cy="15850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ZooKeeper is a distributed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，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 open-source coordination service for distributed applications.</a:t>
            </a:r>
            <a:endParaRPr lang="en-US" altLang="zh-CN" sz="2200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200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ZooKeeper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是一个用于分布式应用程序的开源分布式协调服务。*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12799" y="3144410"/>
            <a:ext cx="148167" cy="163432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954373"/>
            <a:ext cx="3997739" cy="133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030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723900" y="2210992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8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968162" y="2537266"/>
            <a:ext cx="64059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zxid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：每个操作赋予一个单调递增的事务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，确保顺序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epoch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Leader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周期单调递增，防止脑裂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cversion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：每个节点有单调递增的版本号，保证原子性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13293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2807333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ZooKeeper Servi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460" y="1997068"/>
            <a:ext cx="6990700" cy="215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5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40817" y="4687264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主从模式</a:t>
            </a:r>
            <a:r>
              <a:rPr lang="ja-JP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</a:t>
            </a:r>
            <a:r>
              <a:rPr lang="en-US" altLang="ja-JP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每份数据保存在多个节点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1078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723900" y="3425658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35605" y="5201698"/>
            <a:ext cx="6663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横坐标：读写百分比；纵坐标：每秒处理请求数；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数据量：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1KB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读取比例越大，处理能力越强，服务器数量对性能影响不大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2" descr="ZooKeeper Throughput as the Read-Write Ratio V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874" y="927084"/>
            <a:ext cx="5743652" cy="402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1320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4031831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709365" y="5150769"/>
            <a:ext cx="51105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服务器：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7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台；读写比：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7:3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节点宕机，可在很短时间（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）内迅速恢复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Reliability in the Presence of Err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118" y="1011748"/>
            <a:ext cx="5753045" cy="392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3497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2113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ZooKeeper's Hierarchical Namespa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504" y="2723553"/>
            <a:ext cx="5356728" cy="306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3">
            <a:extLst>
              <a:ext uri="{FF2B5EF4-FFF2-40B4-BE49-F238E27FC236}">
                <a16:creationId xmlns:a16="http://schemas.microsoft.com/office/drawing/2014/main" id="{14FA0D7B-7322-4D68-B14A-4B7BC71F2EFD}"/>
              </a:ext>
            </a:extLst>
          </p:cNvPr>
          <p:cNvSpPr txBox="1"/>
          <p:nvPr/>
        </p:nvSpPr>
        <p:spPr>
          <a:xfrm>
            <a:off x="845395" y="1984889"/>
            <a:ext cx="9573128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树型结构：有层级的树，类似文件系统</a:t>
            </a: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持久节点：数据持久化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临时节点：与客户端会话绑定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顺序节点：按顺序自动生成子节点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数据模型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26700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五边形 11"/>
          <p:cNvSpPr/>
          <p:nvPr/>
        </p:nvSpPr>
        <p:spPr>
          <a:xfrm>
            <a:off x="705695" y="710403"/>
            <a:ext cx="3095028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权限控制：</a:t>
            </a:r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ACL</a:t>
            </a:r>
          </a:p>
        </p:txBody>
      </p:sp>
      <p:sp>
        <p:nvSpPr>
          <p:cNvPr id="13" name="矩形 12"/>
          <p:cNvSpPr/>
          <p:nvPr/>
        </p:nvSpPr>
        <p:spPr>
          <a:xfrm>
            <a:off x="845395" y="2182299"/>
            <a:ext cx="10452100" cy="359034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314859" y="2375875"/>
            <a:ext cx="9982636" cy="324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scheme:id:permission</a:t>
            </a:r>
            <a:endParaRPr lang="en-US" altLang="zh-CN" sz="2200" b="1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权限模式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权限对象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</a:t>
            </a:r>
            <a:endParaRPr lang="en-US" altLang="zh-CN" sz="22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0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ip:192.168.0.1/24:cr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digest:tom:MiGs3Eiy1pP4rvH1Q1NwbP+oUF8=: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cdrw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world:anyone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super: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cdrwa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45394" y="2182299"/>
            <a:ext cx="148167" cy="359034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3032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五边形 16"/>
          <p:cNvSpPr/>
          <p:nvPr/>
        </p:nvSpPr>
        <p:spPr>
          <a:xfrm>
            <a:off x="705695" y="710403"/>
            <a:ext cx="3754987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45395" y="1732510"/>
            <a:ext cx="515784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角色：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Follower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Observer</a:t>
            </a:r>
          </a:p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客户端：Java，C，Curator，Shell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4" y="865705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角色、客户端与会话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285686" y="2237519"/>
            <a:ext cx="3188473" cy="1360547"/>
            <a:chOff x="8325015" y="1296190"/>
            <a:chExt cx="3188473" cy="1360547"/>
          </a:xfrm>
        </p:grpSpPr>
        <p:sp>
          <p:nvSpPr>
            <p:cNvPr id="4" name="云形标注 3"/>
            <p:cNvSpPr/>
            <p:nvPr/>
          </p:nvSpPr>
          <p:spPr>
            <a:xfrm>
              <a:off x="8325015" y="1296190"/>
              <a:ext cx="3188473" cy="1360547"/>
            </a:xfrm>
            <a:prstGeom prst="cloudCallout">
              <a:avLst>
                <a:gd name="adj1" fmla="val -59071"/>
                <a:gd name="adj2" fmla="val 55273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72941" y="1579879"/>
              <a:ext cx="2371095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节点之间互相维持心跳客户端与节点维持会话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7" t="4369" r="50901" b="3973"/>
          <a:stretch/>
        </p:blipFill>
        <p:spPr>
          <a:xfrm>
            <a:off x="4460682" y="2917793"/>
            <a:ext cx="2847975" cy="355920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48" t="45087" r="14930" b="1473"/>
          <a:stretch/>
        </p:blipFill>
        <p:spPr>
          <a:xfrm>
            <a:off x="4618619" y="4493342"/>
            <a:ext cx="2847975" cy="207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3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130598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45394" y="929787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</a:p>
        </p:txBody>
      </p:sp>
      <p:sp>
        <p:nvSpPr>
          <p:cNvPr id="5" name="矩形 4"/>
          <p:cNvSpPr/>
          <p:nvPr/>
        </p:nvSpPr>
        <p:spPr>
          <a:xfrm>
            <a:off x="845395" y="2182299"/>
            <a:ext cx="10452100" cy="3727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14859" y="2392809"/>
            <a:ext cx="9982636" cy="33239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delete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exists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setData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getData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getChildren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5394" y="2182299"/>
            <a:ext cx="148167" cy="37274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7927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705695" y="3433486"/>
            <a:ext cx="4780704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五边形 6"/>
          <p:cNvSpPr/>
          <p:nvPr/>
        </p:nvSpPr>
        <p:spPr>
          <a:xfrm>
            <a:off x="705695" y="710403"/>
            <a:ext cx="4780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5395" y="1684323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客户端监控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订阅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节点的变化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，节点数据更新，删除等动作会进行通知。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例如：监控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其他客户端何时加入集群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是否发生故障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无需频繁轮询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5394" y="4405581"/>
            <a:ext cx="10720072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内存数据：所有数据存储在内存中，保证高性能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rgbClr val="4B91D1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事务日志：保存在磁盘上的多个日志文件，保证数据持久化，内容为顺序写入的事务执行命令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快照：存储在磁盘上，便于节点间快速同步数据，定时或定量生成快照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45394" y="934251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Watcher </a:t>
            </a:r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 / 更改通知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3" y="3630498"/>
            <a:ext cx="45224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内存数据、事务日志与快照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5091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85458" y="1391881"/>
            <a:ext cx="3149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主从复制</a:t>
            </a:r>
            <a:endParaRPr lang="en-US" altLang="zh-CN" sz="2000" b="1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126" y="3072629"/>
            <a:ext cx="9237748" cy="318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25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805438" y="2825702"/>
            <a:ext cx="658112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：通过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客户端实现主从模式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23573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435235" y="2294466"/>
            <a:ext cx="4948633" cy="3513667"/>
            <a:chOff x="774830" y="1528062"/>
            <a:chExt cx="6294923" cy="3789089"/>
          </a:xfrm>
        </p:grpSpPr>
        <p:sp>
          <p:nvSpPr>
            <p:cNvPr id="10" name="矩形 9"/>
            <p:cNvSpPr/>
            <p:nvPr/>
          </p:nvSpPr>
          <p:spPr>
            <a:xfrm>
              <a:off x="1039524" y="1528062"/>
              <a:ext cx="5765535" cy="1269287"/>
            </a:xfrm>
            <a:prstGeom prst="rect">
              <a:avLst/>
            </a:prstGeom>
            <a:noFill/>
            <a:ln w="63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zh-CN" dirty="0">
                  <a:solidFill>
                    <a:schemeClr val="accent6"/>
                  </a:solidFill>
                </a:rPr>
                <a:t>ZooKeeper </a:t>
              </a:r>
              <a:r>
                <a:rPr lang="zh-CN" altLang="en-US" dirty="0">
                  <a:solidFill>
                    <a:schemeClr val="accent6"/>
                  </a:solidFill>
                </a:rPr>
                <a:t>集群</a:t>
              </a: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1169468" y="4437247"/>
              <a:ext cx="1617046" cy="63755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Follower</a:t>
              </a:r>
              <a:endParaRPr lang="zh-CN" altLang="en-US" dirty="0"/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3113768" y="4456498"/>
              <a:ext cx="1617046" cy="623264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Leader</a:t>
              </a:r>
              <a:endParaRPr lang="zh-CN" altLang="en-US" dirty="0"/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5058070" y="4437247"/>
              <a:ext cx="1617048" cy="63755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Client</a:t>
              </a:r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1460945" y="1997444"/>
              <a:ext cx="1430867" cy="57147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Server</a:t>
              </a:r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3206859" y="1997444"/>
              <a:ext cx="1430867" cy="57147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Server</a:t>
              </a:r>
              <a:endParaRPr lang="zh-CN" altLang="en-US" dirty="0"/>
            </a:p>
          </p:txBody>
        </p:sp>
        <p:sp>
          <p:nvSpPr>
            <p:cNvPr id="22" name="矩形 21"/>
            <p:cNvSpPr/>
            <p:nvPr/>
          </p:nvSpPr>
          <p:spPr>
            <a:xfrm>
              <a:off x="4952771" y="1997444"/>
              <a:ext cx="1430867" cy="57147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Server</a:t>
              </a:r>
              <a:endParaRPr lang="zh-CN" altLang="en-US" dirty="0"/>
            </a:p>
          </p:txBody>
        </p:sp>
        <p:cxnSp>
          <p:nvCxnSpPr>
            <p:cNvPr id="24" name="直接箭头连接符 23"/>
            <p:cNvCxnSpPr>
              <a:stCxn id="12" idx="0"/>
              <a:endCxn id="21" idx="2"/>
            </p:cNvCxnSpPr>
            <p:nvPr/>
          </p:nvCxnSpPr>
          <p:spPr>
            <a:xfrm flipV="1">
              <a:off x="1977991" y="2568920"/>
              <a:ext cx="1944302" cy="1868326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7" idx="0"/>
              <a:endCxn id="22" idx="2"/>
            </p:cNvCxnSpPr>
            <p:nvPr/>
          </p:nvCxnSpPr>
          <p:spPr>
            <a:xfrm flipV="1">
              <a:off x="3922291" y="2568920"/>
              <a:ext cx="1745914" cy="1887578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>
              <a:stCxn id="18" idx="0"/>
              <a:endCxn id="20" idx="2"/>
            </p:cNvCxnSpPr>
            <p:nvPr/>
          </p:nvCxnSpPr>
          <p:spPr>
            <a:xfrm flipH="1" flipV="1">
              <a:off x="2176379" y="2568920"/>
              <a:ext cx="3690215" cy="1868326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圆角矩形 18"/>
            <p:cNvSpPr/>
            <p:nvPr/>
          </p:nvSpPr>
          <p:spPr>
            <a:xfrm>
              <a:off x="774830" y="3854299"/>
              <a:ext cx="6294923" cy="1462852"/>
            </a:xfrm>
            <a:prstGeom prst="roundRect">
              <a:avLst>
                <a:gd name="adj" fmla="val 8817"/>
              </a:avLst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</a:rPr>
                <a:t>主从模式的应用系统</a:t>
              </a: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7216804" y="1837815"/>
            <a:ext cx="3957904" cy="3970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多个节点竞争主节点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模拟主节点崩溃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成功的主节点进行初始化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客户端创建任务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主节点将任务分配给从节点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从节点完成任务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客户端获取任务结果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架构与流程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16931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9562525" cy="230832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>
                  <a:cs typeface="Arial" panose="020B0604020202020204" pitchFamily="34" charset="0"/>
                </a:rPr>
                <a:t>[zozo@VM_0_17_centos bin]$ ./zkCli.sh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Connecting to localhost:2181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[zk: localhost:2181(CONNECTED) 0] ls /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[zookeeper]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[zk: localhost:2181(CONNECTED) 1] </a:t>
              </a:r>
              <a:r>
                <a:rPr lang="en-US" altLang="zh-CN" b="1" dirty="0">
                  <a:cs typeface="Arial" panose="020B0604020202020204" pitchFamily="34" charset="0"/>
                </a:rPr>
                <a:t>create -e /master "master1.example.com:2223"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Created /master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[zk: localhost:2181(CONNECTED) 2] ls /</a:t>
              </a:r>
            </a:p>
            <a:p>
              <a:r>
                <a:rPr lang="en-US" altLang="zh-CN" dirty="0">
                  <a:cs typeface="Arial" panose="020B0604020202020204" pitchFamily="34" charset="0"/>
                </a:rPr>
                <a:t>[zookeeper, master]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1</a:t>
              </a:r>
              <a:r>
                <a:rPr lang="zh-CN" altLang="en-US" b="1" dirty="0"/>
                <a:t>：</a:t>
              </a:r>
              <a:r>
                <a:rPr lang="en-US" altLang="zh-CN" dirty="0"/>
                <a:t>Node-1 </a:t>
              </a:r>
              <a:r>
                <a:rPr lang="zh-CN" altLang="en-US" dirty="0"/>
                <a:t>成为主节点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Node-1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leader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8429851" y="2699472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创建主节点成功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61802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9562525" cy="50783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[zozo@VM_0_3_centos bin]$ ./zkCli.sh</a:t>
              </a:r>
            </a:p>
            <a:p>
              <a:r>
                <a:rPr lang="en-US" altLang="zh-CN" dirty="0"/>
                <a:t>Connecting to localhost:2181</a:t>
              </a:r>
            </a:p>
            <a:p>
              <a:r>
                <a:rPr lang="en-US" altLang="zh-CN" dirty="0"/>
                <a:t>[zk: localhost:2181(CONNECTED) 0] ls /</a:t>
              </a:r>
            </a:p>
            <a:p>
              <a:r>
                <a:rPr lang="en-US" altLang="zh-CN" dirty="0"/>
                <a:t>[zookeeper, master]</a:t>
              </a:r>
            </a:p>
            <a:p>
              <a:r>
                <a:rPr lang="en-US" altLang="zh-CN" dirty="0"/>
                <a:t>[zk: localhost:2181(CONNECTED) 1] </a:t>
              </a:r>
              <a:r>
                <a:rPr lang="en-US" altLang="zh-CN" b="1" dirty="0"/>
                <a:t>create -e /master "master2.example.com:2223"</a:t>
              </a:r>
            </a:p>
            <a:p>
              <a:r>
                <a:rPr lang="en-US" altLang="zh-CN" dirty="0"/>
                <a:t>Node already exists: /master</a:t>
              </a:r>
            </a:p>
            <a:p>
              <a:r>
                <a:rPr lang="en-US" altLang="zh-CN" dirty="0"/>
                <a:t>[zk: localhost:2181(CONNECTED) 2] </a:t>
              </a:r>
              <a:r>
                <a:rPr lang="en-US" altLang="zh-CN" b="1" dirty="0"/>
                <a:t>stat /master true</a:t>
              </a:r>
            </a:p>
            <a:p>
              <a:r>
                <a:rPr lang="en-US" altLang="zh-CN" dirty="0" err="1"/>
                <a:t>cZxid</a:t>
              </a:r>
              <a:r>
                <a:rPr lang="en-US" altLang="zh-CN" dirty="0"/>
                <a:t> = 0x1000005e1</a:t>
              </a:r>
            </a:p>
            <a:p>
              <a:r>
                <a:rPr lang="en-US" altLang="zh-CN" dirty="0" err="1"/>
                <a:t>ctime</a:t>
              </a:r>
              <a:r>
                <a:rPr lang="en-US" altLang="zh-CN" dirty="0"/>
                <a:t> = Thu May 09 20:11:06 CST 2019</a:t>
              </a:r>
            </a:p>
            <a:p>
              <a:r>
                <a:rPr lang="en-US" altLang="zh-CN" dirty="0" err="1"/>
                <a:t>mZxid</a:t>
              </a:r>
              <a:r>
                <a:rPr lang="en-US" altLang="zh-CN" dirty="0"/>
                <a:t> = 0x1000005e1</a:t>
              </a:r>
            </a:p>
            <a:p>
              <a:r>
                <a:rPr lang="en-US" altLang="zh-CN" dirty="0" err="1"/>
                <a:t>mtime</a:t>
              </a:r>
              <a:r>
                <a:rPr lang="en-US" altLang="zh-CN" dirty="0"/>
                <a:t> = Thu May 09 20:11:06 CST 2019</a:t>
              </a:r>
            </a:p>
            <a:p>
              <a:r>
                <a:rPr lang="en-US" altLang="zh-CN" dirty="0" err="1"/>
                <a:t>pZxid</a:t>
              </a:r>
              <a:r>
                <a:rPr lang="en-US" altLang="zh-CN" dirty="0"/>
                <a:t> = 0x1000005e1</a:t>
              </a:r>
            </a:p>
            <a:p>
              <a:r>
                <a:rPr lang="en-US" altLang="zh-CN" dirty="0"/>
                <a:t>cversion = 0</a:t>
              </a:r>
            </a:p>
            <a:p>
              <a:r>
                <a:rPr lang="en-US" altLang="zh-CN" dirty="0" err="1"/>
                <a:t>dataVersion</a:t>
              </a:r>
              <a:r>
                <a:rPr lang="en-US" altLang="zh-CN" dirty="0"/>
                <a:t> = 0</a:t>
              </a:r>
            </a:p>
            <a:p>
              <a:r>
                <a:rPr lang="en-US" altLang="zh-CN" dirty="0" err="1"/>
                <a:t>aclVersion</a:t>
              </a:r>
              <a:r>
                <a:rPr lang="en-US" altLang="zh-CN" dirty="0"/>
                <a:t> = 0</a:t>
              </a:r>
            </a:p>
            <a:p>
              <a:r>
                <a:rPr lang="en-US" altLang="zh-CN" dirty="0" err="1"/>
                <a:t>ephemeralOwner</a:t>
              </a:r>
              <a:r>
                <a:rPr lang="en-US" altLang="zh-CN" dirty="0"/>
                <a:t> = 0x2042db0dea60035</a:t>
              </a:r>
            </a:p>
            <a:p>
              <a:r>
                <a:rPr lang="en-US" altLang="zh-CN" dirty="0" err="1"/>
                <a:t>dataLength</a:t>
              </a:r>
              <a:r>
                <a:rPr lang="en-US" altLang="zh-CN" dirty="0"/>
                <a:t> = 24</a:t>
              </a:r>
            </a:p>
            <a:p>
              <a:r>
                <a:rPr lang="en-US" altLang="zh-CN" dirty="0" err="1"/>
                <a:t>numChildren</a:t>
              </a:r>
              <a:r>
                <a:rPr lang="en-US" altLang="zh-CN" dirty="0"/>
                <a:t> = 0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Node-2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follower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421393" y="2699472"/>
              <a:ext cx="21659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创建主节点失败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23461" y="3245027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监控主节点变化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2</a:t>
              </a:r>
              <a:r>
                <a:rPr lang="zh-CN" altLang="en-US" b="1" dirty="0"/>
                <a:t>：</a:t>
              </a:r>
              <a:r>
                <a:rPr lang="en-US" altLang="zh-CN" dirty="0"/>
                <a:t>Node-2 </a:t>
              </a:r>
              <a:r>
                <a:rPr lang="zh-CN" altLang="en-US" dirty="0"/>
                <a:t>尝试成为主节点失败，然后监控主节点的变化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41464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8019971" cy="6463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4] </a:t>
              </a:r>
            </a:p>
            <a:p>
              <a:r>
                <a:rPr lang="en-US" altLang="zh-CN" dirty="0"/>
                <a:t>[zozo@VM_0_17_centos bin]$ 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Node-1</a:t>
              </a:r>
            </a:p>
            <a:p>
              <a:pPr algn="ctr"/>
              <a:r>
                <a:rPr lang="en-US" altLang="zh-CN" sz="30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leader</a:t>
              </a:r>
              <a:endParaRPr lang="zh-CN" altLang="en-US" sz="30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746964" y="1545041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断开主节点连接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3</a:t>
              </a:r>
              <a:r>
                <a:rPr lang="zh-CN" altLang="en-US" b="1" dirty="0"/>
                <a:t>：</a:t>
              </a:r>
              <a:r>
                <a:rPr lang="en-US" altLang="zh-CN" b="1" dirty="0"/>
                <a:t>Node-1 </a:t>
              </a:r>
              <a:r>
                <a:rPr lang="zh-CN" altLang="en-US" dirty="0"/>
                <a:t>断开主节点连接（模拟节点崩溃）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9922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9562525" cy="25853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3]</a:t>
              </a:r>
            </a:p>
            <a:p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type:</a:t>
              </a:r>
              <a:r>
                <a:rPr lang="en-US" altLang="zh-CN" b="1" dirty="0"/>
                <a:t>NodeDeleted</a:t>
              </a:r>
              <a:r>
                <a:rPr lang="en-US" altLang="zh-CN" dirty="0"/>
                <a:t> path:/master</a:t>
              </a:r>
            </a:p>
            <a:p>
              <a:br>
                <a:rPr lang="en-US" altLang="zh-CN" dirty="0"/>
              </a:br>
              <a:r>
                <a:rPr lang="en-US" altLang="zh-CN" dirty="0"/>
                <a:t>[zk: localhost:2181(CONNECTED) 3] ls /</a:t>
              </a:r>
            </a:p>
            <a:p>
              <a:r>
                <a:rPr lang="en-US" altLang="zh-CN" dirty="0"/>
                <a:t>[zookeeper]</a:t>
              </a:r>
            </a:p>
            <a:p>
              <a:r>
                <a:rPr lang="en-US" altLang="zh-CN" dirty="0"/>
                <a:t>[zk: localhost:2181(CONNECTED) 4] </a:t>
              </a:r>
              <a:r>
                <a:rPr lang="en-US" altLang="zh-CN" b="1" dirty="0"/>
                <a:t>create -e /master "master2.example.com:2223"</a:t>
              </a:r>
            </a:p>
            <a:p>
              <a:r>
                <a:rPr lang="en-US" altLang="zh-CN" dirty="0"/>
                <a:t>Created /master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Node-2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leader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20524" y="2429827"/>
              <a:ext cx="25154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监控到主节点被删除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429861" y="3520741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创建主节点成功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4</a:t>
              </a:r>
              <a:r>
                <a:rPr lang="zh-CN" altLang="en-US" b="1" dirty="0"/>
                <a:t>：</a:t>
              </a:r>
              <a:r>
                <a:rPr lang="en-US" altLang="zh-CN" b="1" dirty="0"/>
                <a:t>Node-2 </a:t>
              </a:r>
              <a:r>
                <a:rPr lang="zh-CN" altLang="en-US" dirty="0"/>
                <a:t>监控到主节点被删除，再次尝试成为主节点成功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423711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34163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5] </a:t>
              </a:r>
              <a:r>
                <a:rPr lang="en-US" altLang="zh-CN" b="1" dirty="0"/>
                <a:t>create /workers ""</a:t>
              </a:r>
            </a:p>
            <a:p>
              <a:r>
                <a:rPr lang="en-US" altLang="zh-CN" dirty="0"/>
                <a:t>Created /workers</a:t>
              </a:r>
            </a:p>
            <a:p>
              <a:r>
                <a:rPr lang="en-US" altLang="zh-CN" dirty="0"/>
                <a:t>[</a:t>
              </a:r>
              <a:r>
                <a:rPr lang="en-US" altLang="zh-CN" dirty="0" err="1"/>
                <a:t>zk</a:t>
              </a:r>
              <a:r>
                <a:rPr lang="en-US" altLang="zh-CN" dirty="0"/>
                <a:t>: localhost:2181(CONNECTED) 6] </a:t>
              </a:r>
              <a:r>
                <a:rPr lang="en-US" altLang="zh-CN" b="1" dirty="0"/>
                <a:t>create /tasks ""</a:t>
              </a:r>
            </a:p>
            <a:p>
              <a:r>
                <a:rPr lang="en-US" altLang="zh-CN" dirty="0"/>
                <a:t>Created /tasks</a:t>
              </a:r>
            </a:p>
            <a:p>
              <a:r>
                <a:rPr lang="en-US" altLang="zh-CN" dirty="0"/>
                <a:t>[zk: localhost:2181(CONNECTED) 7] </a:t>
              </a:r>
              <a:r>
                <a:rPr lang="en-US" altLang="zh-CN" b="1" dirty="0"/>
                <a:t>create /assign ""</a:t>
              </a:r>
            </a:p>
            <a:p>
              <a:r>
                <a:rPr lang="en-US" altLang="zh-CN" dirty="0"/>
                <a:t>Created /assign</a:t>
              </a:r>
            </a:p>
            <a:p>
              <a:r>
                <a:rPr lang="en-US" altLang="zh-CN" dirty="0"/>
                <a:t>[zk: localhost:2181(CONNECTED) 8] ls /</a:t>
              </a:r>
            </a:p>
            <a:p>
              <a:r>
                <a:rPr lang="en-US" altLang="zh-CN" dirty="0"/>
                <a:t>[zookeeper, master, workers, tasks, assign]</a:t>
              </a:r>
            </a:p>
            <a:p>
              <a:r>
                <a:rPr lang="en-US" altLang="zh-CN" dirty="0"/>
                <a:t>[zk: localhost:2181(CONNECTED) 9] </a:t>
              </a:r>
              <a:r>
                <a:rPr lang="en-US" altLang="zh-CN" b="1" dirty="0"/>
                <a:t>ls /workers true</a:t>
              </a:r>
            </a:p>
            <a:p>
              <a:r>
                <a:rPr lang="en-US" altLang="zh-CN" dirty="0"/>
                <a:t>[]</a:t>
              </a:r>
            </a:p>
            <a:p>
              <a:r>
                <a:rPr lang="en-US" altLang="zh-CN" dirty="0"/>
                <a:t>[zk: localhost:2181(CONNECTED) 10] </a:t>
              </a:r>
              <a:r>
                <a:rPr lang="en-US" altLang="zh-CN" b="1" dirty="0"/>
                <a:t>ls /tasks true</a:t>
              </a:r>
            </a:p>
            <a:p>
              <a:r>
                <a:rPr lang="en-US" altLang="zh-CN" dirty="0"/>
                <a:t>[]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Node-2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leader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431731" y="1494552"/>
              <a:ext cx="28648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创建从节点列表的父节点*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44459" y="2050079"/>
              <a:ext cx="27206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创建任务列表的父节点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229130" y="2596502"/>
              <a:ext cx="34804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创建节点任务分配列表的父节点*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119065" y="3690288"/>
              <a:ext cx="27206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监控从节点列表的变化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949732" y="4245438"/>
              <a:ext cx="25154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监控任务列表的变化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5</a:t>
              </a:r>
              <a:r>
                <a:rPr lang="zh-CN" altLang="en-US" b="1" dirty="0"/>
                <a:t>：</a:t>
              </a:r>
              <a:r>
                <a:rPr lang="en-US" altLang="zh-CN" dirty="0"/>
                <a:t>Node-2 </a:t>
              </a:r>
              <a:r>
                <a:rPr lang="zh-CN" altLang="en-US" dirty="0"/>
                <a:t>成为主节点后，创建从节点、任务、节点任务分配的父节点，并监控其变化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2966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313932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[zozo@VM_0_17_centos bin]$ ./zkCli.sh</a:t>
              </a:r>
            </a:p>
            <a:p>
              <a:r>
                <a:rPr lang="en-US" altLang="zh-CN" dirty="0"/>
                <a:t>Connecting to localhost:2181</a:t>
              </a:r>
            </a:p>
            <a:p>
              <a:r>
                <a:rPr lang="en-US" altLang="zh-CN" dirty="0"/>
                <a:t>[zk: localhost:2181(CONNECTED) 0] ls /</a:t>
              </a:r>
            </a:p>
            <a:p>
              <a:r>
                <a:rPr lang="en-US" altLang="zh-CN" dirty="0"/>
                <a:t>[zookeeper, master, workers, tasks, assign]</a:t>
              </a:r>
            </a:p>
            <a:p>
              <a:r>
                <a:rPr lang="en-US" altLang="zh-CN" dirty="0"/>
                <a:t>[zk: localhost:2181(CONNECTED) 1] </a:t>
              </a:r>
              <a:r>
                <a:rPr lang="en-US" altLang="zh-CN" b="1" dirty="0"/>
                <a:t>create -e /workers/worker1.example.com</a:t>
              </a:r>
              <a:r>
                <a:rPr lang="en-US" altLang="zh-CN" dirty="0"/>
                <a:t> "worker1.example.com:2224"</a:t>
              </a:r>
            </a:p>
            <a:p>
              <a:r>
                <a:rPr lang="en-US" altLang="zh-CN" dirty="0"/>
                <a:t>Created /workers/worker1.example.com</a:t>
              </a:r>
            </a:p>
            <a:p>
              <a:r>
                <a:rPr lang="en-US" altLang="zh-CN" dirty="0"/>
                <a:t>[zk: localhost:2181(CONNECTED) 2] </a:t>
              </a:r>
              <a:r>
                <a:rPr lang="en-US" altLang="zh-CN" b="1" dirty="0"/>
                <a:t>create /assign/worker1.example.com ""</a:t>
              </a:r>
            </a:p>
            <a:p>
              <a:r>
                <a:rPr lang="en-US" altLang="zh-CN" dirty="0"/>
                <a:t>Created /assign/worker1.example.com</a:t>
              </a:r>
            </a:p>
            <a:p>
              <a:r>
                <a:rPr lang="en-US" altLang="zh-CN" dirty="0"/>
                <a:t>[zk: localhost:2181(CONNECTED) 3] </a:t>
              </a:r>
              <a:r>
                <a:rPr lang="en-US" altLang="zh-CN" b="1" dirty="0"/>
                <a:t>ls /assign/worker1.example.com true</a:t>
              </a:r>
            </a:p>
            <a:p>
              <a:r>
                <a:rPr lang="en-US" altLang="zh-CN" dirty="0"/>
                <a:t>[]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Node-1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follower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811784" y="2699472"/>
              <a:ext cx="23102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从节点列表中注册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8057322" y="3424005"/>
              <a:ext cx="292580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节点任务分配列表中注册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53206" y="4070194"/>
              <a:ext cx="33361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监控节点任务分配列表的变化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6</a:t>
              </a:r>
              <a:r>
                <a:rPr lang="zh-CN" altLang="en-US" b="1" dirty="0"/>
                <a:t>：</a:t>
              </a:r>
              <a:r>
                <a:rPr lang="en-US" altLang="zh-CN" dirty="0"/>
                <a:t>Node-1 </a:t>
              </a:r>
              <a:r>
                <a:rPr lang="zh-CN" altLang="en-US" dirty="0"/>
                <a:t>重连后成为从节点，在从节点列表、节点任务分配列表中注册自己，并监控其变化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712798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51065"/>
              <a:ext cx="9562525" cy="230832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[zozo@VM_0_6_centos bin]$ ./zkCli.sh</a:t>
              </a:r>
            </a:p>
            <a:p>
              <a:r>
                <a:rPr lang="en-US" altLang="zh-CN" dirty="0"/>
                <a:t>Connecting to localhost:2181</a:t>
              </a:r>
            </a:p>
            <a:p>
              <a:r>
                <a:rPr lang="en-US" altLang="zh-CN" dirty="0"/>
                <a:t>[zk: localhost:2181(CONNECTED) 0] ls /</a:t>
              </a:r>
            </a:p>
            <a:p>
              <a:r>
                <a:rPr lang="en-US" altLang="zh-CN" dirty="0"/>
                <a:t>[zookeeper, master, workers, tasks, assign]</a:t>
              </a:r>
            </a:p>
            <a:p>
              <a:r>
                <a:rPr lang="en-US" altLang="zh-CN" dirty="0"/>
                <a:t>[zk: localhost:2181(CONNECTED) 1] </a:t>
              </a:r>
              <a:r>
                <a:rPr lang="en-US" altLang="zh-CN" b="1" dirty="0"/>
                <a:t>create -s /tasks/task- "cmd"</a:t>
              </a:r>
            </a:p>
            <a:p>
              <a:r>
                <a:rPr lang="en-US" altLang="zh-CN" dirty="0"/>
                <a:t>Created /tasks/task-0000000000</a:t>
              </a:r>
            </a:p>
            <a:p>
              <a:r>
                <a:rPr lang="en-US" altLang="zh-CN" dirty="0"/>
                <a:t>[zk: localhost:2181(CONNECTED) 2] </a:t>
              </a:r>
              <a:r>
                <a:rPr lang="en-US" altLang="zh-CN" b="1" dirty="0"/>
                <a:t>ls /tasks/task-0000000000 true</a:t>
              </a:r>
            </a:p>
            <a:p>
              <a:r>
                <a:rPr lang="en-US" altLang="zh-CN" dirty="0"/>
                <a:t>[]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Node-3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client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998981" y="2606335"/>
              <a:ext cx="38010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客户端往任务列表中添加一个任务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946888" y="3262586"/>
              <a:ext cx="23102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监控该任务的变化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7</a:t>
              </a:r>
              <a:r>
                <a:rPr lang="zh-CN" altLang="en-US" b="1" dirty="0"/>
                <a:t>：</a:t>
              </a:r>
              <a:r>
                <a:rPr lang="zh-CN" altLang="en-US" dirty="0"/>
                <a:t>客户端添加任务，并监控其变化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925597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73522" y="349705"/>
            <a:ext cx="10044957" cy="6158591"/>
            <a:chOff x="1080004" y="549275"/>
            <a:chExt cx="10044957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424731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11]</a:t>
              </a:r>
            </a:p>
            <a:p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type:</a:t>
              </a:r>
              <a:r>
                <a:rPr lang="en-US" altLang="zh-CN" b="1" dirty="0"/>
                <a:t>NodeChildrenChanged</a:t>
              </a:r>
              <a:r>
                <a:rPr lang="en-US" altLang="zh-CN" dirty="0"/>
                <a:t> path:/workers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type:</a:t>
              </a:r>
              <a:r>
                <a:rPr lang="en-US" altLang="zh-CN" b="1" dirty="0"/>
                <a:t>NodeChildrenChanged</a:t>
              </a:r>
              <a:r>
                <a:rPr lang="en-US" altLang="zh-CN" dirty="0"/>
                <a:t> path:/tasks</a:t>
              </a:r>
            </a:p>
            <a:p>
              <a:br>
                <a:rPr lang="en-US" altLang="zh-CN" dirty="0"/>
              </a:br>
              <a:r>
                <a:rPr lang="en-US" altLang="zh-CN" dirty="0"/>
                <a:t>[zk: localhost:2181(CONNECTED) 11] ls /tasks</a:t>
              </a:r>
            </a:p>
            <a:p>
              <a:r>
                <a:rPr lang="en-US" altLang="zh-CN" dirty="0"/>
                <a:t>[task-0000000000]</a:t>
              </a:r>
            </a:p>
            <a:p>
              <a:r>
                <a:rPr lang="en-US" altLang="zh-CN" dirty="0"/>
                <a:t>[zk: localhost:2181(CONNECTED) 12] ls /workers</a:t>
              </a:r>
            </a:p>
            <a:p>
              <a:r>
                <a:rPr lang="en-US" altLang="zh-CN" dirty="0"/>
                <a:t>[worker1.example.com]</a:t>
              </a:r>
            </a:p>
            <a:p>
              <a:r>
                <a:rPr lang="en-US" altLang="zh-CN" dirty="0"/>
                <a:t>[zk: localhost:2181(CONNECTED) 13] </a:t>
              </a:r>
              <a:r>
                <a:rPr lang="en-US" altLang="zh-CN" b="1" dirty="0"/>
                <a:t>create /assign/worker1.example.com/task-0000000000 ""</a:t>
              </a:r>
            </a:p>
            <a:p>
              <a:r>
                <a:rPr lang="en-US" altLang="zh-CN" dirty="0"/>
                <a:t>Created /assign/worker1.example.com/task-0000000000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Node-2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leader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541780" y="2453935"/>
              <a:ext cx="33361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主节点监控到从节点列表变化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541781" y="3558984"/>
              <a:ext cx="31309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主节点监控到任务列表变化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404344" y="5107006"/>
              <a:ext cx="27206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将该任务分配给从节点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8</a:t>
              </a:r>
              <a:r>
                <a:rPr lang="zh-CN" altLang="en-US" b="1" dirty="0"/>
                <a:t>：</a:t>
              </a:r>
              <a:r>
                <a:rPr lang="zh-CN" altLang="en-US" dirty="0"/>
                <a:t>主节点监控到任务列表变化，将该任务分配给从节点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587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842" y="1938928"/>
            <a:ext cx="9228316" cy="378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1125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25853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4]</a:t>
              </a:r>
            </a:p>
            <a:p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</a:t>
              </a:r>
              <a:r>
                <a:rPr lang="en-US" altLang="zh-CN" dirty="0" err="1"/>
                <a:t>type:</a:t>
              </a:r>
              <a:r>
                <a:rPr lang="en-US" altLang="zh-CN" b="1" dirty="0" err="1"/>
                <a:t>NodeChildrenChanged</a:t>
              </a:r>
              <a:r>
                <a:rPr lang="en-US" altLang="zh-CN" dirty="0"/>
                <a:t> path:/assign/worker1.example.com</a:t>
              </a:r>
            </a:p>
            <a:p>
              <a:br>
                <a:rPr lang="en-US" altLang="zh-CN" dirty="0"/>
              </a:br>
              <a:r>
                <a:rPr lang="en-US" altLang="zh-CN" dirty="0"/>
                <a:t>[</a:t>
              </a:r>
              <a:r>
                <a:rPr lang="en-US" altLang="zh-CN" dirty="0" err="1"/>
                <a:t>zk</a:t>
              </a:r>
              <a:r>
                <a:rPr lang="en-US" altLang="zh-CN" dirty="0"/>
                <a:t>: localhost:2181(CONNECTED) 4] ls /assign/worker1.example.com</a:t>
              </a:r>
            </a:p>
            <a:p>
              <a:r>
                <a:rPr lang="en-US" altLang="zh-CN" dirty="0"/>
                <a:t>[task-0000000000]</a:t>
              </a:r>
            </a:p>
            <a:p>
              <a:r>
                <a:rPr lang="en-US" altLang="zh-CN" dirty="0"/>
                <a:t>[zk: localhost:2181(CONNECTED) 5] </a:t>
              </a:r>
              <a:r>
                <a:rPr lang="en-US" altLang="zh-CN" b="1" dirty="0"/>
                <a:t>create /tasks/task-0000000000/status "done"</a:t>
              </a:r>
            </a:p>
            <a:p>
              <a:r>
                <a:rPr lang="en-US" altLang="zh-CN" dirty="0"/>
                <a:t>Created /tasks/task-0000000000/status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227584" y="2372263"/>
              <a:ext cx="37465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从节点监控到任务分配列表的变化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Node-1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follower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564158" y="3512343"/>
              <a:ext cx="35413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完成任务后，将该任务标记完成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9</a:t>
              </a:r>
              <a:r>
                <a:rPr lang="zh-CN" altLang="en-US" b="1" dirty="0"/>
                <a:t>：</a:t>
              </a:r>
              <a:r>
                <a:rPr lang="zh-CN" altLang="en-US" dirty="0"/>
                <a:t>从节点监控到任务分配列表的变化，在完成任务后，将其标记为成功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534737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0005" y="349705"/>
            <a:ext cx="10031991" cy="6158591"/>
            <a:chOff x="1080004" y="549275"/>
            <a:chExt cx="10031991" cy="6158591"/>
          </a:xfrm>
        </p:grpSpPr>
        <p:sp>
          <p:nvSpPr>
            <p:cNvPr id="3" name="矩形 2"/>
            <p:cNvSpPr/>
            <p:nvPr/>
          </p:nvSpPr>
          <p:spPr>
            <a:xfrm>
              <a:off x="1080005" y="1154422"/>
              <a:ext cx="10031989" cy="5553444"/>
            </a:xfrm>
            <a:prstGeom prst="rect">
              <a:avLst/>
            </a:prstGeom>
            <a:solidFill>
              <a:srgbClr val="F5F5F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49469" y="1341540"/>
              <a:ext cx="9562525" cy="50783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dirty="0"/>
                <a:t>[zk: localhost:2181(CONNECTED) 3]</a:t>
              </a:r>
            </a:p>
            <a:p>
              <a:r>
                <a:rPr lang="en-US" altLang="zh-CN" dirty="0"/>
                <a:t>WATCHER::</a:t>
              </a:r>
            </a:p>
            <a:p>
              <a:br>
                <a:rPr lang="en-US" altLang="zh-CN" dirty="0"/>
              </a:br>
              <a:r>
                <a:rPr lang="en-US" altLang="zh-CN" dirty="0"/>
                <a:t>WatchedEvent state:SyncConnected type:</a:t>
              </a:r>
              <a:r>
                <a:rPr lang="en-US" altLang="zh-CN" b="1" dirty="0"/>
                <a:t>NodeChildrenChanged</a:t>
              </a:r>
              <a:r>
                <a:rPr lang="en-US" altLang="zh-CN" dirty="0"/>
                <a:t> path:/tasks/task-0000000000</a:t>
              </a:r>
            </a:p>
            <a:p>
              <a:endParaRPr lang="en-US" altLang="zh-CN" dirty="0"/>
            </a:p>
            <a:p>
              <a:r>
                <a:rPr lang="en-US" altLang="zh-CN" dirty="0"/>
                <a:t>[zk: localhost:2181(CONNECTED) 4] </a:t>
              </a:r>
              <a:r>
                <a:rPr lang="en-US" altLang="zh-CN" b="1" dirty="0"/>
                <a:t>get /tasks/task-0000000000/status</a:t>
              </a:r>
            </a:p>
            <a:p>
              <a:r>
                <a:rPr lang="en-US" altLang="zh-CN" dirty="0"/>
                <a:t>done</a:t>
              </a:r>
            </a:p>
            <a:p>
              <a:r>
                <a:rPr lang="en-US" altLang="zh-CN" dirty="0" err="1"/>
                <a:t>cZxid</a:t>
              </a:r>
              <a:r>
                <a:rPr lang="en-US" altLang="zh-CN" dirty="0"/>
                <a:t> = 0x1000005ee</a:t>
              </a:r>
            </a:p>
            <a:p>
              <a:r>
                <a:rPr lang="en-US" altLang="zh-CN" dirty="0" err="1"/>
                <a:t>ctime</a:t>
              </a:r>
              <a:r>
                <a:rPr lang="en-US" altLang="zh-CN" dirty="0"/>
                <a:t> = Thu May 09 20:27:08 CST 2019</a:t>
              </a:r>
            </a:p>
            <a:p>
              <a:r>
                <a:rPr lang="en-US" altLang="zh-CN" dirty="0" err="1"/>
                <a:t>mZxid</a:t>
              </a:r>
              <a:r>
                <a:rPr lang="en-US" altLang="zh-CN" dirty="0"/>
                <a:t> = 0x1000005ee</a:t>
              </a:r>
            </a:p>
            <a:p>
              <a:r>
                <a:rPr lang="en-US" altLang="zh-CN" dirty="0" err="1"/>
                <a:t>mtime</a:t>
              </a:r>
              <a:r>
                <a:rPr lang="en-US" altLang="zh-CN" dirty="0"/>
                <a:t> = Thu May 09 20:27:08 CST 2019</a:t>
              </a:r>
            </a:p>
            <a:p>
              <a:r>
                <a:rPr lang="en-US" altLang="zh-CN" dirty="0" err="1"/>
                <a:t>pZxid</a:t>
              </a:r>
              <a:r>
                <a:rPr lang="en-US" altLang="zh-CN" dirty="0"/>
                <a:t> = 0x1000005ee</a:t>
              </a:r>
            </a:p>
            <a:p>
              <a:r>
                <a:rPr lang="en-US" altLang="zh-CN" dirty="0"/>
                <a:t>cversion = 0</a:t>
              </a:r>
            </a:p>
            <a:p>
              <a:r>
                <a:rPr lang="en-US" altLang="zh-CN" dirty="0" err="1"/>
                <a:t>dataVersion</a:t>
              </a:r>
              <a:r>
                <a:rPr lang="en-US" altLang="zh-CN" dirty="0"/>
                <a:t> = 0</a:t>
              </a:r>
            </a:p>
            <a:p>
              <a:r>
                <a:rPr lang="en-US" altLang="zh-CN" dirty="0" err="1"/>
                <a:t>aclVersion</a:t>
              </a:r>
              <a:r>
                <a:rPr lang="en-US" altLang="zh-CN" dirty="0"/>
                <a:t> = 0</a:t>
              </a:r>
            </a:p>
            <a:p>
              <a:r>
                <a:rPr lang="en-US" altLang="zh-CN" dirty="0" err="1"/>
                <a:t>ephemeralOwner</a:t>
              </a:r>
              <a:r>
                <a:rPr lang="en-US" altLang="zh-CN" dirty="0"/>
                <a:t> = 0x0</a:t>
              </a:r>
            </a:p>
            <a:p>
              <a:r>
                <a:rPr lang="en-US" altLang="zh-CN" dirty="0" err="1"/>
                <a:t>dataLength</a:t>
              </a:r>
              <a:r>
                <a:rPr lang="en-US" altLang="zh-CN" dirty="0"/>
                <a:t> = 4</a:t>
              </a:r>
            </a:p>
            <a:p>
              <a:r>
                <a:rPr lang="en-US" altLang="zh-CN" dirty="0" err="1"/>
                <a:t>numChildren</a:t>
              </a:r>
              <a:r>
                <a:rPr lang="en-US" altLang="zh-CN" dirty="0"/>
                <a:t> = 0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1080004" y="1154422"/>
              <a:ext cx="148167" cy="555344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227589" y="2372263"/>
              <a:ext cx="31309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客户端监控到该任务的变化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7329186" y="2965298"/>
              <a:ext cx="2105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r>
                <a:rPr lang="zh-CN" altLang="en-US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* 获取该任务结果 *</a:t>
              </a:r>
              <a:r>
                <a:rPr lang="en-US" altLang="zh-CN" sz="1600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/>
                </a:rPr>
                <a:t>/</a:t>
              </a:r>
              <a:endPara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9128097" y="5569093"/>
              <a:ext cx="1983898" cy="1138773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accent5"/>
                  </a:solidFill>
                </a:rPr>
                <a:t>Node-3</a:t>
              </a:r>
            </a:p>
            <a:p>
              <a:pPr algn="ctr"/>
              <a:r>
                <a:rPr lang="en-US" altLang="zh-CN" sz="3000" i="1" dirty="0">
                  <a:solidFill>
                    <a:schemeClr val="accent5"/>
                  </a:solidFill>
                </a:rPr>
                <a:t>client</a:t>
              </a:r>
              <a:endParaRPr lang="zh-CN" altLang="en-US" sz="3000" i="1" dirty="0">
                <a:solidFill>
                  <a:schemeClr val="accent5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80004" y="549275"/>
              <a:ext cx="10031991" cy="7924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b="1" dirty="0"/>
                <a:t>步骤 </a:t>
              </a:r>
              <a:r>
                <a:rPr lang="en-US" altLang="zh-CN" b="1" dirty="0"/>
                <a:t>10</a:t>
              </a:r>
              <a:r>
                <a:rPr lang="zh-CN" altLang="en-US" b="1" dirty="0"/>
                <a:t>：</a:t>
              </a:r>
              <a:r>
                <a:rPr lang="zh-CN" altLang="en-US" dirty="0"/>
                <a:t>客户端监控到 </a:t>
              </a:r>
              <a:r>
                <a:rPr lang="en-US" altLang="zh-CN" dirty="0"/>
                <a:t>/tasks/task-0000000000 </a:t>
              </a:r>
              <a:r>
                <a:rPr lang="zh-CN" altLang="en-US" dirty="0"/>
                <a:t>子节点变化，获取执行结果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058228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073671" y="2845580"/>
            <a:ext cx="404465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Configurator –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配置中心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012697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552" y="1654368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8365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552" y="1654368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474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552" y="1654368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61420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应用场景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21595" y="1504220"/>
            <a:ext cx="10229005" cy="47089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线性化的原子操作：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通过比较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-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设置操作，实现加锁服务。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故障检测：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客户端与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维持会话，断开后锁资源释放。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节点任务分配：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主节点选举，作业调度，分区资源分配，负载均衡。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服务发现：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需要某项服务时，需要连接哪个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IP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地址等。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成员服务：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确定集群中的有效成员。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5"/>
                </a:solidFill>
                <a:latin typeface="微软雅黑"/>
                <a:ea typeface="微软雅黑"/>
              </a:rPr>
              <a:t>数据发布与订阅：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配置中心。</a:t>
            </a:r>
            <a:endParaRPr lang="en-US" altLang="zh-CN" sz="2000" dirty="0">
              <a:solidFill>
                <a:schemeClr val="accent5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62902319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272982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210202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423245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210202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549890"/>
            <a:ext cx="2537902" cy="62121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51885" y="3433803"/>
            <a:ext cx="1967474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Common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模块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HA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157370" y="3433802"/>
            <a:ext cx="506189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Broker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Topic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，生产者消费者负载均衡，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Offset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存储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39128" y="5258531"/>
            <a:ext cx="308911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RegionServer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HMaster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协调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702869" y="5258531"/>
            <a:ext cx="1064096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服务发现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4207123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62784" y="4025900"/>
            <a:ext cx="3319616" cy="2507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45394" y="1582283"/>
            <a:ext cx="10737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作为分布式协调服务是一个不错的选择，特别是它实现了可靠的共识机制，且它具备简单易用，高性能，高可靠等优点。但是，部分大型系统到高版本时，为了保持更高的可定制化和针对性的优化，企业会选择自主开发分布式协调模块来代替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虽然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解决了竞争、共识、协调等问题，但是大部分数据系统更多专注于数据写入、存储、读取上的优化。作为技术人员，应该以扎实的技术储备来面对分布式领域的各种挑战。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269922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668" y="1558506"/>
            <a:ext cx="3748617" cy="374861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025445" y="2099646"/>
            <a:ext cx="147829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Q</a:t>
            </a:r>
            <a:endParaRPr lang="zh-CN" altLang="en-US" sz="15000" dirty="0"/>
          </a:p>
        </p:txBody>
      </p:sp>
      <p:sp>
        <p:nvSpPr>
          <p:cNvPr id="4" name="文本框 3"/>
          <p:cNvSpPr txBox="1"/>
          <p:nvPr/>
        </p:nvSpPr>
        <p:spPr>
          <a:xfrm>
            <a:off x="8662219" y="2099646"/>
            <a:ext cx="129715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396185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46175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5" y="569514"/>
            <a:ext cx="46325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870688" y="1317894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4870687" y="3047811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4870688" y="4948749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962490" y="980676"/>
            <a:ext cx="2031325" cy="12899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单节点系统的问题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多节点系统的问题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故障模型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962490" y="2721752"/>
            <a:ext cx="1569660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962490" y="4406742"/>
            <a:ext cx="216758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设计目标和特性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 </a:t>
            </a: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模拟主从模式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注册中心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672315" y="3047811"/>
            <a:ext cx="3506396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分布式协调原理与实践</a:t>
            </a:r>
          </a:p>
        </p:txBody>
      </p:sp>
      <p:cxnSp>
        <p:nvCxnSpPr>
          <p:cNvPr id="18" name="曲线连接符 17"/>
          <p:cNvCxnSpPr>
            <a:stCxn id="16" idx="3"/>
            <a:endCxn id="8" idx="1"/>
          </p:cNvCxnSpPr>
          <p:nvPr/>
        </p:nvCxnSpPr>
        <p:spPr>
          <a:xfrm flipV="1">
            <a:off x="4178711" y="1692153"/>
            <a:ext cx="691977" cy="172991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19"/>
          <p:cNvCxnSpPr>
            <a:stCxn id="16" idx="3"/>
            <a:endCxn id="9" idx="1"/>
          </p:cNvCxnSpPr>
          <p:nvPr/>
        </p:nvCxnSpPr>
        <p:spPr>
          <a:xfrm>
            <a:off x="4178711" y="3422070"/>
            <a:ext cx="691976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16" idx="3"/>
            <a:endCxn id="10" idx="1"/>
          </p:cNvCxnSpPr>
          <p:nvPr/>
        </p:nvCxnSpPr>
        <p:spPr>
          <a:xfrm>
            <a:off x="4178711" y="3422070"/>
            <a:ext cx="691977" cy="190093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8464708" y="4687742"/>
            <a:ext cx="429889" cy="1270531"/>
            <a:chOff x="8432695" y="1251720"/>
            <a:chExt cx="429889" cy="1270531"/>
          </a:xfrm>
        </p:grpSpPr>
        <p:sp>
          <p:nvSpPr>
            <p:cNvPr id="36" name="矩形 35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8" name="矩形 47"/>
          <p:cNvSpPr/>
          <p:nvPr/>
        </p:nvSpPr>
        <p:spPr>
          <a:xfrm>
            <a:off x="8464709" y="1247252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8464709" y="2068940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 rot="5400000">
            <a:off x="8073568" y="1663794"/>
            <a:ext cx="828000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8460997" y="2976979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8460997" y="3798667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 rot="5400000">
            <a:off x="8069856" y="3393521"/>
            <a:ext cx="828000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909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675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3753</TotalTime>
  <Words>5205</Words>
  <Application>Microsoft Office PowerPoint</Application>
  <PresentationFormat>宽屏</PresentationFormat>
  <Paragraphs>700</Paragraphs>
  <Slides>80</Slides>
  <Notes>63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80</vt:i4>
      </vt:variant>
    </vt:vector>
  </HeadingPairs>
  <TitlesOfParts>
    <vt:vector size="91" baseType="lpstr">
      <vt:lpstr>游ゴシック</vt:lpstr>
      <vt:lpstr>等线</vt:lpstr>
      <vt:lpstr>等线 Light</vt:lpstr>
      <vt:lpstr>华文仿宋</vt:lpstr>
      <vt:lpstr>宋体</vt:lpstr>
      <vt:lpstr>微软雅黑</vt:lpstr>
      <vt:lpstr>Arial</vt:lpstr>
      <vt:lpstr>Calibri</vt:lpstr>
      <vt:lpstr>Calibri Light</vt:lpstr>
      <vt:lpstr>Lobster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卫中 朱</dc:creator>
  <cp:lastModifiedBy>卫中 朱</cp:lastModifiedBy>
  <cp:revision>3343</cp:revision>
  <dcterms:created xsi:type="dcterms:W3CDTF">2019-05-04T05:38:13Z</dcterms:created>
  <dcterms:modified xsi:type="dcterms:W3CDTF">2019-09-16T13:02:21Z</dcterms:modified>
</cp:coreProperties>
</file>

<file path=docProps/thumbnail.jpeg>
</file>